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9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302" r:id="rId22"/>
    <p:sldId id="281" r:id="rId23"/>
    <p:sldId id="288" r:id="rId24"/>
    <p:sldId id="282" r:id="rId25"/>
    <p:sldId id="284" r:id="rId26"/>
    <p:sldId id="285" r:id="rId27"/>
    <p:sldId id="286" r:id="rId28"/>
    <p:sldId id="287" r:id="rId29"/>
    <p:sldId id="289" r:id="rId30"/>
    <p:sldId id="298" r:id="rId31"/>
    <p:sldId id="306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00" r:id="rId41"/>
    <p:sldId id="305" r:id="rId42"/>
    <p:sldId id="299" r:id="rId43"/>
    <p:sldId id="301" r:id="rId44"/>
    <p:sldId id="303" r:id="rId45"/>
    <p:sldId id="30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9" autoAdjust="0"/>
    <p:restoredTop sz="78738"/>
  </p:normalViewPr>
  <p:slideViewPr>
    <p:cSldViewPr snapToGrid="0">
      <p:cViewPr varScale="1">
        <p:scale>
          <a:sx n="94" d="100"/>
          <a:sy n="94" d="100"/>
        </p:scale>
        <p:origin x="1384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CAF01-348C-B34C-81ED-895B33E439C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7DDFC-FD8E-6544-AE1C-FB81375C1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9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7DDFC-FD8E-6544-AE1C-FB81375C1EA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9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7DDFC-FD8E-6544-AE1C-FB81375C1EA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85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Metagenomic data is complex and things will often work less than optimal.</a:t>
            </a:r>
          </a:p>
          <a:p>
            <a:endParaRPr lang="en-GB" dirty="0"/>
          </a:p>
          <a:p>
            <a:r>
              <a:rPr lang="en-GB" dirty="0"/>
              <a:t>However, there are ways to help you decide whether you can trust a bin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7DDFC-FD8E-6544-AE1C-FB81375C1EA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9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3BA1-93B2-D6F6-45CB-80A2A32F5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1D8FD-1F3E-9B9C-9896-08A438BD8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8440B-467A-079A-5DC5-2353B1FF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32BA-42E9-4510-AD93-124AE1CC2D4D}" type="datetimeFigureOut">
              <a:rPr lang="en-AU" smtClean="0"/>
              <a:t>4/7/2022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45740-5A1B-95AB-90BC-306617E8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6A877-44E5-EE2E-B384-0D3099FB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A26-35CC-4B0B-AECF-15BAF20FC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23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9D73-5636-0498-B924-2EB84741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11E5F-7B0F-B226-F62E-B0CA7A7C7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29C6C-B989-87BF-858B-39546D6D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32BA-42E9-4510-AD93-124AE1CC2D4D}" type="datetimeFigureOut">
              <a:rPr lang="en-AU" smtClean="0"/>
              <a:t>4/7/2022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ADE02-7E76-71C4-926E-377E5EE1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9A76D-BA38-F790-301D-2689FE8A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A26-35CC-4B0B-AECF-15BAF20FC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835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857B9-E479-9F88-551B-7F557230C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56510-E35C-EE2C-703B-9ED5F6C6F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3849D-8233-CFC0-FDBE-2FCB34DB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32BA-42E9-4510-AD93-124AE1CC2D4D}" type="datetimeFigureOut">
              <a:rPr lang="en-AU" smtClean="0"/>
              <a:t>4/7/2022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99754-6157-F6BF-C2B6-AF9E3891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07EE1-4EB7-E680-AA4A-1D43C565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A26-35CC-4B0B-AECF-15BAF20FC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06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8558-D028-3119-AC2C-6FA08C72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651"/>
            <a:ext cx="10515600" cy="85110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EA4D3-98A0-2072-1416-454ED0DAF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89"/>
            <a:ext cx="10515600" cy="45307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4C972-AF01-7AA9-EC26-5B477EAE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32BA-42E9-4510-AD93-124AE1CC2D4D}" type="datetimeFigureOut">
              <a:rPr lang="en-AU" smtClean="0"/>
              <a:t>4/7/2022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24349-BD22-06F0-BB57-1FA5E0DA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F449-BD43-EE16-816E-F94BE2AB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A26-35CC-4B0B-AECF-15BAF20FC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010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1C1F-188D-A44D-7623-7252E601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7B438-50E8-4A12-5CAF-24522F859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94034-F4D3-18BC-EA10-44DE1AF8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32BA-42E9-4510-AD93-124AE1CC2D4D}" type="datetimeFigureOut">
              <a:rPr lang="en-AU" smtClean="0"/>
              <a:t>4/7/2022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70C35-94DF-F349-A313-E9FC1CC0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077EB-51C7-58A5-302B-227663A7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A26-35CC-4B0B-AECF-15BAF20FC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07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62CD-F37E-C5E9-A7E3-73F71F80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0C0A-5E01-7FD3-F483-1EE316339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29D8B-E084-3B75-F622-E80E43F85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F5513-598D-004E-A641-88AB0E01D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32BA-42E9-4510-AD93-124AE1CC2D4D}" type="datetimeFigureOut">
              <a:rPr lang="en-AU" smtClean="0"/>
              <a:t>4/7/2022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6334E-4A05-61BD-8BF3-E0D29844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14FC9-84CF-4F1B-C924-FCCFC68F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A26-35CC-4B0B-AECF-15BAF20FC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79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D24C-D9AD-3D8A-985A-710FE7AEB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F9CDC-342C-B9C0-6136-1FE407201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86134-2B9D-7603-E20F-4902632D9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D2F95-6BE9-8FFE-8AB9-95925059E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121B1-D66D-821E-0EE0-4389FC331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99329-26ED-4776-3827-09F82C76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32BA-42E9-4510-AD93-124AE1CC2D4D}" type="datetimeFigureOut">
              <a:rPr lang="en-AU" smtClean="0"/>
              <a:t>4/7/2022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E4108B-FB22-53A5-B039-2DC23AC2E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E4044-80B4-7AB8-73EC-207F467E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A26-35CC-4B0B-AECF-15BAF20FC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21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B062-85E9-4763-5D70-2FB2A35E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79081-A63B-122D-DA35-4E277AC7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32BA-42E9-4510-AD93-124AE1CC2D4D}" type="datetimeFigureOut">
              <a:rPr lang="en-AU" smtClean="0"/>
              <a:t>4/7/2022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EC9EA-929D-E3EE-8909-C1991F5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C890A-CFBE-C3BC-5534-9CBD2843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A26-35CC-4B0B-AECF-15BAF20FC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263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72504-FF1A-65A8-E56B-2E0EAD68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32BA-42E9-4510-AD93-124AE1CC2D4D}" type="datetimeFigureOut">
              <a:rPr lang="en-AU" smtClean="0"/>
              <a:t>4/7/2022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430EE1-A3AB-ECE6-CE69-806DAA15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4473D-6433-8B2D-BA2A-496B8BAC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A26-35CC-4B0B-AECF-15BAF20FC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106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1193D-13F8-3F35-A52A-1732A273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7C71-2739-0D14-655B-D732AC782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368FB-059D-A041-189D-365FEE465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EF32B-5FF0-54BA-F7C1-1D6DC91C1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32BA-42E9-4510-AD93-124AE1CC2D4D}" type="datetimeFigureOut">
              <a:rPr lang="en-AU" smtClean="0"/>
              <a:t>4/7/2022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319FD-A03A-8DBA-F574-0E489125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4E73C-D52B-4708-E31A-B92F3CE7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A26-35CC-4B0B-AECF-15BAF20FC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65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DE357-9497-845A-31E9-6EFCE99C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A994BC-789E-63AF-49A2-208FE275F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FE753-3055-88CB-ACED-3B2144FA4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946B4-E6F6-8DC2-8E91-D1758562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32BA-42E9-4510-AD93-124AE1CC2D4D}" type="datetimeFigureOut">
              <a:rPr lang="en-AU" smtClean="0"/>
              <a:t>4/7/2022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A5A6B-BCDE-CA5E-C001-5F81C181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74D9E-BF7E-50C1-A21B-DF86A711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53A26-35CC-4B0B-AECF-15BAF20FC8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447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627E48-4EB7-C96D-8EBB-AB230C8CA35F}"/>
              </a:ext>
            </a:extLst>
          </p:cNvPr>
          <p:cNvSpPr/>
          <p:nvPr userDrawn="1"/>
        </p:nvSpPr>
        <p:spPr>
          <a:xfrm>
            <a:off x="0" y="6311900"/>
            <a:ext cx="12192000" cy="546099"/>
          </a:xfrm>
          <a:prstGeom prst="rect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0DB56-4A8B-9884-3FF9-CB99CB2EB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10259" b="6530"/>
          <a:stretch/>
        </p:blipFill>
        <p:spPr>
          <a:xfrm>
            <a:off x="9572366" y="6331739"/>
            <a:ext cx="2407227" cy="5064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7405A-D8A8-CEAF-88CC-339C90C5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1609C-809B-308E-E089-85C91CD0A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00F05-D075-12F3-72E5-722ED5BAD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32BA-42E9-4510-AD93-124AE1CC2D4D}" type="datetimeFigureOut">
              <a:rPr lang="en-AU" smtClean="0"/>
              <a:t>4/7/2022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9D91-BD77-977C-6949-38AE01F80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386B8-9D97-152D-6D77-240F95BD6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53A26-35CC-4B0B-AECF-15BAF20FC860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64080-9731-E2F4-EF3E-F71395732169}"/>
              </a:ext>
            </a:extLst>
          </p:cNvPr>
          <p:cNvSpPr txBox="1"/>
          <p:nvPr userDrawn="1"/>
        </p:nvSpPr>
        <p:spPr>
          <a:xfrm>
            <a:off x="66675" y="643343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fame.flinders.edu.au</a:t>
            </a:r>
          </a:p>
        </p:txBody>
      </p:sp>
    </p:spTree>
    <p:extLst>
      <p:ext uri="{BB962C8B-B14F-4D97-AF65-F5344CB8AC3E}">
        <p14:creationId xmlns:p14="http://schemas.microsoft.com/office/powerpoint/2010/main" val="126585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MuratEren/intro-to-metagenomic-binn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MuratEren/intro-to-metagenomic-binn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MuratEren/intro-to-metagenomic-binn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MuratEren/intro-to-metagenomic-binn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MuratEren/intro-to-metagenomic-binn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MuratEren/intro-to-metagenomic-binn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MuratEren/intro-to-metagenomic-binn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MuratEren/intro-to-metagenomic-binni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MuratEren/intro-to-metagenomic-binn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AMuratEren/intro-to-metagenomic-binn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pixabay.com/?utm_source=link-attribution&amp;utm_medium=referral&amp;utm_campaign=image&amp;utm_content=321591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users/danutaniemiec-4628379/?utm_source=link-attribution&amp;utm_medium=referral&amp;utm_campaign=image&amp;utm_content=3215916" TargetMode="External"/><Relationship Id="rId5" Type="http://schemas.openxmlformats.org/officeDocument/2006/relationships/hyperlink" Target="https://pixabay.com/?utm_source=link-attribution&amp;utm_medium=referral&amp;utm_campaign=image&amp;utm_content=4803151" TargetMode="External"/><Relationship Id="rId4" Type="http://schemas.openxmlformats.org/officeDocument/2006/relationships/hyperlink" Target="https://pixabay.com/users/Plagiator-9937237/?utm_source=link-attribution&amp;utm_medium=referral&amp;utm_campaign=image&amp;utm_content=480315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MuratEren/intro-to-metagenomic-binn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MuratEren/intro-to-metagenomic-binni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AMuratEren/intro-to-metagenomic-binni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iospress.com/articles/journal-of-neuromuscular-diseases/jnd15009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AMuratEren/intro-to-metagenomic-binnin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etagentools/GraphBin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etagentools/GraphBin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etagentools/GraphBin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metagentools/GraphBi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.cc/workshop2022/metagenomic-binnin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7EAD-4580-BC02-4FC5-504DAF6FA6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Metagenomic Binning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7C043-E7DD-2418-202E-EB0331DF2B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Vijini Mallawaarachchi</a:t>
            </a:r>
          </a:p>
        </p:txBody>
      </p:sp>
    </p:spTree>
    <p:extLst>
      <p:ext uri="{BB962C8B-B14F-4D97-AF65-F5344CB8AC3E}">
        <p14:creationId xmlns:p14="http://schemas.microsoft.com/office/powerpoint/2010/main" val="170429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634613"/>
              </p:ext>
            </p:extLst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0F70FB-1E51-DFB2-9CEC-207C4FF221B0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2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8015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2F2B2-6802-1F93-962E-051DBAADAFA2}"/>
              </a:ext>
            </a:extLst>
          </p:cNvPr>
          <p:cNvSpPr txBox="1"/>
          <p:nvPr/>
        </p:nvSpPr>
        <p:spPr>
          <a:xfrm>
            <a:off x="1230086" y="1632857"/>
            <a:ext cx="100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Seq1: GTTTTGGCATGATTAACCAGTTTCTTTTGTGCTTC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67C40-B372-2F67-F2CC-70F256FAC854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2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9227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569039"/>
              </p:ext>
            </p:extLst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2F2B2-6802-1F93-962E-051DBAADAFA2}"/>
              </a:ext>
            </a:extLst>
          </p:cNvPr>
          <p:cNvSpPr txBox="1"/>
          <p:nvPr/>
        </p:nvSpPr>
        <p:spPr>
          <a:xfrm>
            <a:off x="1230086" y="1632857"/>
            <a:ext cx="100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Seq1: </a:t>
            </a:r>
            <a:r>
              <a:rPr lang="en-GB" sz="3600" u="sng" dirty="0">
                <a:solidFill>
                  <a:srgbClr val="FF0000"/>
                </a:solidFill>
              </a:rPr>
              <a:t>GT</a:t>
            </a:r>
            <a:r>
              <a:rPr lang="en-GB" sz="3600" dirty="0"/>
              <a:t>TTTGGCATGATTAACCAGTTTCTTTTGTGCTTC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39E57-74D5-1C27-29CF-F3FA432C7783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2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7550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018598"/>
              </p:ext>
            </p:extLst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2F2B2-6802-1F93-962E-051DBAADAFA2}"/>
              </a:ext>
            </a:extLst>
          </p:cNvPr>
          <p:cNvSpPr txBox="1"/>
          <p:nvPr/>
        </p:nvSpPr>
        <p:spPr>
          <a:xfrm>
            <a:off x="1230086" y="1632857"/>
            <a:ext cx="100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Seq1: G</a:t>
            </a:r>
            <a:r>
              <a:rPr lang="en-GB" sz="3600" u="sng" dirty="0">
                <a:solidFill>
                  <a:srgbClr val="FF0000"/>
                </a:solidFill>
              </a:rPr>
              <a:t>TT</a:t>
            </a:r>
            <a:r>
              <a:rPr lang="en-GB" sz="3600" dirty="0"/>
              <a:t>TTGGCATGATTAACCAGTTTCTTTTGTGCTTC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BCC3C-EFFF-8221-8CBF-84478F368BA0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2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34892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891614"/>
              </p:ext>
            </p:extLst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2F2B2-6802-1F93-962E-051DBAADAFA2}"/>
              </a:ext>
            </a:extLst>
          </p:cNvPr>
          <p:cNvSpPr txBox="1"/>
          <p:nvPr/>
        </p:nvSpPr>
        <p:spPr>
          <a:xfrm>
            <a:off x="1230086" y="1632857"/>
            <a:ext cx="100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Seq1: GT</a:t>
            </a:r>
            <a:r>
              <a:rPr lang="en-GB" sz="3600" u="sng" dirty="0">
                <a:solidFill>
                  <a:srgbClr val="FF0000"/>
                </a:solidFill>
              </a:rPr>
              <a:t>TT</a:t>
            </a:r>
            <a:r>
              <a:rPr lang="en-GB" sz="3600" dirty="0"/>
              <a:t>TGGCATGATTAACCAGTTTCTTTTGTGCTTC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54663-DDA7-0C46-5124-2DAA5B71C32B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2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6159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888750"/>
              </p:ext>
            </p:extLst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2F2B2-6802-1F93-962E-051DBAADAFA2}"/>
              </a:ext>
            </a:extLst>
          </p:cNvPr>
          <p:cNvSpPr txBox="1"/>
          <p:nvPr/>
        </p:nvSpPr>
        <p:spPr>
          <a:xfrm>
            <a:off x="1230086" y="1632857"/>
            <a:ext cx="100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Seq1: GTT</a:t>
            </a:r>
            <a:r>
              <a:rPr lang="en-GB" sz="3600" u="sng" dirty="0">
                <a:solidFill>
                  <a:srgbClr val="FF0000"/>
                </a:solidFill>
              </a:rPr>
              <a:t>TT</a:t>
            </a:r>
            <a:r>
              <a:rPr lang="en-GB" sz="3600" dirty="0"/>
              <a:t>GGCATGATTAACCAGTTTCTTTTGTGCTTC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A5958-8B97-C259-5136-0F587B90856C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2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6358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399269"/>
              </p:ext>
            </p:extLst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2F2B2-6802-1F93-962E-051DBAADAFA2}"/>
              </a:ext>
            </a:extLst>
          </p:cNvPr>
          <p:cNvSpPr txBox="1"/>
          <p:nvPr/>
        </p:nvSpPr>
        <p:spPr>
          <a:xfrm>
            <a:off x="1230086" y="1632857"/>
            <a:ext cx="100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Seq1: GTTT</a:t>
            </a:r>
            <a:r>
              <a:rPr lang="en-GB" sz="3600" u="sng" dirty="0">
                <a:solidFill>
                  <a:srgbClr val="FF0000"/>
                </a:solidFill>
              </a:rPr>
              <a:t>TG</a:t>
            </a:r>
            <a:r>
              <a:rPr lang="en-GB" sz="3600" dirty="0"/>
              <a:t>GCATGATTAACCAGTTTCTTTTGTGCTTC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AD2EC-B06C-64CE-6E5C-2024BFC48746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2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8314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830438"/>
              </p:ext>
            </p:extLst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2F2B2-6802-1F93-962E-051DBAADAFA2}"/>
              </a:ext>
            </a:extLst>
          </p:cNvPr>
          <p:cNvSpPr txBox="1"/>
          <p:nvPr/>
        </p:nvSpPr>
        <p:spPr>
          <a:xfrm>
            <a:off x="1230086" y="1632857"/>
            <a:ext cx="100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Seq1: GTTTT</a:t>
            </a:r>
            <a:r>
              <a:rPr lang="en-GB" sz="3600" u="sng" dirty="0">
                <a:solidFill>
                  <a:srgbClr val="FF0000"/>
                </a:solidFill>
              </a:rPr>
              <a:t>GG</a:t>
            </a:r>
            <a:r>
              <a:rPr lang="en-GB" sz="3600" dirty="0"/>
              <a:t>CATGATTAACCAGTTTCTTTTGTGCTTC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13B32-4CC3-118F-839A-525A63EF31D8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2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70115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335699"/>
              </p:ext>
            </p:extLst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2F2B2-6802-1F93-962E-051DBAADAFA2}"/>
              </a:ext>
            </a:extLst>
          </p:cNvPr>
          <p:cNvSpPr txBox="1"/>
          <p:nvPr/>
        </p:nvSpPr>
        <p:spPr>
          <a:xfrm>
            <a:off x="1230086" y="1632857"/>
            <a:ext cx="100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Seq1: GTTTTGGCATGATTAACCAGTTTCTTTTGTGCT</a:t>
            </a:r>
            <a:r>
              <a:rPr lang="en-GB" sz="3600" u="sng" dirty="0">
                <a:solidFill>
                  <a:srgbClr val="FF0000"/>
                </a:solidFill>
              </a:rPr>
              <a:t>TC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BDD7E-E319-A067-57B4-D4BBB80ED9AA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2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1717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641732"/>
              </p:ext>
            </p:extLst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322F2B2-6802-1F93-962E-051DBAADAFA2}"/>
              </a:ext>
            </a:extLst>
          </p:cNvPr>
          <p:cNvSpPr txBox="1"/>
          <p:nvPr/>
        </p:nvSpPr>
        <p:spPr>
          <a:xfrm>
            <a:off x="1230086" y="1632857"/>
            <a:ext cx="1003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Seq2: ACGAATCTGCTTTTTGTCAGTAATCAACTTCTTTC</a:t>
            </a:r>
            <a:endParaRPr lang="en-GB" sz="3600" u="sng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D5FB1-8E46-75F9-04F9-0C1F5719AE6E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3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4529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1D2F-D056-8E30-2BDA-4DA005E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Jigsaw Puzzles</a:t>
            </a:r>
          </a:p>
        </p:txBody>
      </p:sp>
      <p:sp>
        <p:nvSpPr>
          <p:cNvPr id="4" name="Curved Up Arrow 3">
            <a:extLst>
              <a:ext uri="{FF2B5EF4-FFF2-40B4-BE49-F238E27FC236}">
                <a16:creationId xmlns:a16="http://schemas.microsoft.com/office/drawing/2014/main" id="{CB7D8B8A-D4DF-75FB-7F3D-C069F28622A0}"/>
              </a:ext>
            </a:extLst>
          </p:cNvPr>
          <p:cNvSpPr/>
          <p:nvPr/>
        </p:nvSpPr>
        <p:spPr>
          <a:xfrm>
            <a:off x="4692650" y="4928935"/>
            <a:ext cx="2806700" cy="558800"/>
          </a:xfrm>
          <a:prstGeom prst="curvedUpArrow">
            <a:avLst>
              <a:gd name="adj1" fmla="val 28980"/>
              <a:gd name="adj2" fmla="val 68542"/>
              <a:gd name="adj3" fmla="val 386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9CD5D-E948-4639-DA28-9A899A22E623}"/>
              </a:ext>
            </a:extLst>
          </p:cNvPr>
          <p:cNvSpPr txBox="1"/>
          <p:nvPr/>
        </p:nvSpPr>
        <p:spPr>
          <a:xfrm>
            <a:off x="4692650" y="5684797"/>
            <a:ext cx="264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Solve the jigsaw puzzle </a:t>
            </a:r>
          </a:p>
        </p:txBody>
      </p:sp>
      <p:pic>
        <p:nvPicPr>
          <p:cNvPr id="6" name="Picture 5" descr="A picture containing puzzle, food&#10;&#10;Description automatically generated">
            <a:extLst>
              <a:ext uri="{FF2B5EF4-FFF2-40B4-BE49-F238E27FC236}">
                <a16:creationId xmlns:a16="http://schemas.microsoft.com/office/drawing/2014/main" id="{FD7AE24B-9F97-7A2F-5D52-96AE8623D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48" y="1980891"/>
            <a:ext cx="4294920" cy="2847719"/>
          </a:xfrm>
          <a:prstGeom prst="rect">
            <a:avLst/>
          </a:prstGeom>
        </p:spPr>
      </p:pic>
      <p:pic>
        <p:nvPicPr>
          <p:cNvPr id="7" name="Picture 6" descr="A vase filled with purple flowers&#10;&#10;Description automatically generated">
            <a:extLst>
              <a:ext uri="{FF2B5EF4-FFF2-40B4-BE49-F238E27FC236}">
                <a16:creationId xmlns:a16="http://schemas.microsoft.com/office/drawing/2014/main" id="{566A7A6D-54A3-A12E-071B-373DE48FF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784" y="1994055"/>
            <a:ext cx="4023268" cy="2847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318AA1-0E4E-150E-61FF-D1F857BA6FBF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Images by </a:t>
            </a:r>
            <a:r>
              <a:rPr lang="az-Cyrl-AZ" sz="1400" u="sng" dirty="0">
                <a:hlinkClick r:id="rId4"/>
              </a:rPr>
              <a:t>Слава Вольгин</a:t>
            </a:r>
            <a:r>
              <a:rPr lang="az-Cyrl-AZ" sz="1400" dirty="0"/>
              <a:t> </a:t>
            </a:r>
            <a:r>
              <a:rPr lang="en-AU" sz="1400" dirty="0"/>
              <a:t>from </a:t>
            </a:r>
            <a:r>
              <a:rPr lang="en-AU" sz="1400" u="sng" dirty="0">
                <a:hlinkClick r:id="rId5"/>
              </a:rPr>
              <a:t>Pixabay</a:t>
            </a:r>
            <a:r>
              <a:rPr lang="en-AU" sz="1400" dirty="0"/>
              <a:t> and </a:t>
            </a:r>
            <a:r>
              <a:rPr lang="en-AU" sz="1400" u="sng" dirty="0">
                <a:hlinkClick r:id="rId6"/>
              </a:rPr>
              <a:t>danuta niemiec</a:t>
            </a:r>
            <a:r>
              <a:rPr lang="en-AU" sz="1400" dirty="0"/>
              <a:t> from </a:t>
            </a:r>
            <a:r>
              <a:rPr lang="en-AU" sz="1400" u="sng" dirty="0">
                <a:hlinkClick r:id="rId7"/>
              </a:rPr>
              <a:t>Pixabay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81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559577"/>
              </p:ext>
            </p:extLst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A469EB-65E3-BC27-1080-7026D82C747D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2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4063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57D814-2F97-1E9D-899B-4E66AC38E324}"/>
              </a:ext>
            </a:extLst>
          </p:cNvPr>
          <p:cNvSpPr txBox="1">
            <a:spLocks/>
          </p:cNvSpPr>
          <p:nvPr/>
        </p:nvSpPr>
        <p:spPr>
          <a:xfrm>
            <a:off x="838200" y="1589189"/>
            <a:ext cx="10515600" cy="96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Organise the sequences based on the compositional similarity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469EB-65E3-BC27-1080-7026D82C747D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2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66123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5D52-1B66-5006-74B0-06315FE8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93BCE87-244F-4F32-1143-B13AD9DE7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20944"/>
              </p:ext>
            </p:extLst>
          </p:nvPr>
        </p:nvGraphicFramePr>
        <p:xfrm>
          <a:off x="625935" y="2654300"/>
          <a:ext cx="10940129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37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643537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57D814-2F97-1E9D-899B-4E66AC38E324}"/>
              </a:ext>
            </a:extLst>
          </p:cNvPr>
          <p:cNvSpPr txBox="1">
            <a:spLocks/>
          </p:cNvSpPr>
          <p:nvPr/>
        </p:nvSpPr>
        <p:spPr>
          <a:xfrm>
            <a:off x="838200" y="1589189"/>
            <a:ext cx="10515600" cy="96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Organise the sequences based on the compositional similarity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514D4-9226-797A-974B-F284142A41AE}"/>
              </a:ext>
            </a:extLst>
          </p:cNvPr>
          <p:cNvSpPr txBox="1"/>
          <p:nvPr/>
        </p:nvSpPr>
        <p:spPr>
          <a:xfrm>
            <a:off x="1240972" y="552707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A645F-BCE9-6C88-2DF2-BB1D69502F0D}"/>
              </a:ext>
            </a:extLst>
          </p:cNvPr>
          <p:cNvSpPr txBox="1"/>
          <p:nvPr/>
        </p:nvSpPr>
        <p:spPr>
          <a:xfrm>
            <a:off x="2275114" y="552707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86530-3563-828E-AF54-E7177118E758}"/>
              </a:ext>
            </a:extLst>
          </p:cNvPr>
          <p:cNvSpPr txBox="1"/>
          <p:nvPr/>
        </p:nvSpPr>
        <p:spPr>
          <a:xfrm>
            <a:off x="3842658" y="552707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437F4-321D-6784-C2B6-06C3B3F46C91}"/>
              </a:ext>
            </a:extLst>
          </p:cNvPr>
          <p:cNvSpPr txBox="1"/>
          <p:nvPr/>
        </p:nvSpPr>
        <p:spPr>
          <a:xfrm>
            <a:off x="4878036" y="5527074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Seq4</a:t>
            </a: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FC603E70-1707-550A-D365-03CFE3C72AA9}"/>
              </a:ext>
            </a:extLst>
          </p:cNvPr>
          <p:cNvSpPr/>
          <p:nvPr/>
        </p:nvSpPr>
        <p:spPr>
          <a:xfrm rot="5400000">
            <a:off x="2000198" y="4903815"/>
            <a:ext cx="160814" cy="1085703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EA7861B2-95B8-0438-D470-491DF80BBEEB}"/>
              </a:ext>
            </a:extLst>
          </p:cNvPr>
          <p:cNvSpPr/>
          <p:nvPr/>
        </p:nvSpPr>
        <p:spPr>
          <a:xfrm rot="5400000">
            <a:off x="4602305" y="4903815"/>
            <a:ext cx="160814" cy="1085703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24E60523-69D0-B316-E844-5713E7546083}"/>
              </a:ext>
            </a:extLst>
          </p:cNvPr>
          <p:cNvSpPr/>
          <p:nvPr/>
        </p:nvSpPr>
        <p:spPr>
          <a:xfrm rot="5400000">
            <a:off x="3305767" y="3980282"/>
            <a:ext cx="160815" cy="2611141"/>
          </a:xfrm>
          <a:prstGeom prst="leftBracket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BC53EC-C55C-36A2-EADA-A39F86B61FA3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3385457" y="4778829"/>
            <a:ext cx="717" cy="4266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6E63F-0822-FAE4-838E-CAC049C73C2A}"/>
              </a:ext>
            </a:extLst>
          </p:cNvPr>
          <p:cNvSpPr/>
          <p:nvPr/>
        </p:nvSpPr>
        <p:spPr>
          <a:xfrm>
            <a:off x="8011886" y="4778829"/>
            <a:ext cx="3026228" cy="1371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B1A17A0-4202-93E1-8BC8-C626EF433F7A}"/>
              </a:ext>
            </a:extLst>
          </p:cNvPr>
          <p:cNvSpPr/>
          <p:nvPr/>
        </p:nvSpPr>
        <p:spPr>
          <a:xfrm>
            <a:off x="8175882" y="4941279"/>
            <a:ext cx="973770" cy="9079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CEFA48-0F81-982B-2A04-D7AF8C0DBF9B}"/>
              </a:ext>
            </a:extLst>
          </p:cNvPr>
          <p:cNvSpPr txBox="1"/>
          <p:nvPr/>
        </p:nvSpPr>
        <p:spPr>
          <a:xfrm>
            <a:off x="8229997" y="503203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411268-E33C-5B19-625E-DB031317AC75}"/>
              </a:ext>
            </a:extLst>
          </p:cNvPr>
          <p:cNvSpPr txBox="1"/>
          <p:nvPr/>
        </p:nvSpPr>
        <p:spPr>
          <a:xfrm>
            <a:off x="8446127" y="5362999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E74B85-5625-9B36-96E8-B7A7B6151292}"/>
              </a:ext>
            </a:extLst>
          </p:cNvPr>
          <p:cNvSpPr/>
          <p:nvPr/>
        </p:nvSpPr>
        <p:spPr>
          <a:xfrm>
            <a:off x="9932346" y="5032207"/>
            <a:ext cx="973770" cy="9079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4807EF-37EA-0471-3E8D-3EA2FBE47D08}"/>
              </a:ext>
            </a:extLst>
          </p:cNvPr>
          <p:cNvSpPr txBox="1"/>
          <p:nvPr/>
        </p:nvSpPr>
        <p:spPr>
          <a:xfrm>
            <a:off x="10148476" y="5160379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0BE76F-63F7-3CC5-6D16-FD835FF9FCC0}"/>
              </a:ext>
            </a:extLst>
          </p:cNvPr>
          <p:cNvSpPr txBox="1"/>
          <p:nvPr/>
        </p:nvSpPr>
        <p:spPr>
          <a:xfrm>
            <a:off x="10077700" y="5486167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Seq4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76EA1B-3BBA-D7B1-3245-585BE951D977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2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80889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D13CA-E7AB-F779-1AA2-04BB2AF6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contig lengths are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D0FA-D344-FFD3-E7B1-39535C934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Normalise the k-</a:t>
            </a:r>
            <a:r>
              <a:rPr lang="en-GB" dirty="0" err="1"/>
              <a:t>mer</a:t>
            </a:r>
            <a:r>
              <a:rPr lang="en-GB" dirty="0"/>
              <a:t> counts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b="1" i="1" dirty="0">
                <a:sym typeface="Wingdings" pitchFamily="2" charset="2"/>
              </a:rPr>
              <a:t>Normalised k-</a:t>
            </a:r>
            <a:r>
              <a:rPr lang="en-GB" b="1" i="1" dirty="0" err="1">
                <a:sym typeface="Wingdings" pitchFamily="2" charset="2"/>
              </a:rPr>
              <a:t>mer</a:t>
            </a:r>
            <a:r>
              <a:rPr lang="en-GB" b="1" i="1" dirty="0">
                <a:sym typeface="Wingdings" pitchFamily="2" charset="2"/>
              </a:rPr>
              <a:t> frequencies</a:t>
            </a:r>
            <a:endParaRPr lang="en-GB" b="1" i="1" dirty="0"/>
          </a:p>
          <a:p>
            <a:endParaRPr lang="en-GB" sz="1600" dirty="0"/>
          </a:p>
          <a:p>
            <a:r>
              <a:rPr lang="en-GB" dirty="0"/>
              <a:t>Total number of k-</a:t>
            </a:r>
            <a:r>
              <a:rPr lang="en-GB" dirty="0" err="1"/>
              <a:t>mers</a:t>
            </a:r>
            <a:r>
              <a:rPr lang="en-GB" dirty="0"/>
              <a:t> in a contig of length </a:t>
            </a:r>
            <a:r>
              <a:rPr lang="en-GB" i="1" dirty="0"/>
              <a:t>l</a:t>
            </a:r>
            <a:r>
              <a:rPr lang="en-GB" dirty="0"/>
              <a:t> = </a:t>
            </a:r>
            <a:r>
              <a:rPr lang="en-GB" i="1" dirty="0"/>
              <a:t>l-k+1</a:t>
            </a:r>
          </a:p>
          <a:p>
            <a:r>
              <a:rPr lang="en-GB" dirty="0"/>
              <a:t>Divide each count by the total count of k-</a:t>
            </a:r>
            <a:r>
              <a:rPr lang="en-GB" dirty="0" err="1"/>
              <a:t>mers</a:t>
            </a:r>
            <a:r>
              <a:rPr lang="en-GB" dirty="0"/>
              <a:t> of the sequence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81ADFB-F469-1E6B-3CC8-D6079C1821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554332"/>
              </p:ext>
            </p:extLst>
          </p:nvPr>
        </p:nvGraphicFramePr>
        <p:xfrm>
          <a:off x="217714" y="3854551"/>
          <a:ext cx="11756571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563">
                  <a:extLst>
                    <a:ext uri="{9D8B030D-6E8A-4147-A177-3AD203B41FA5}">
                      <a16:colId xmlns:a16="http://schemas.microsoft.com/office/drawing/2014/main" val="2648189149"/>
                    </a:ext>
                  </a:extLst>
                </a:gridCol>
                <a:gridCol w="691563">
                  <a:extLst>
                    <a:ext uri="{9D8B030D-6E8A-4147-A177-3AD203B41FA5}">
                      <a16:colId xmlns:a16="http://schemas.microsoft.com/office/drawing/2014/main" val="3533600124"/>
                    </a:ext>
                  </a:extLst>
                </a:gridCol>
                <a:gridCol w="691563">
                  <a:extLst>
                    <a:ext uri="{9D8B030D-6E8A-4147-A177-3AD203B41FA5}">
                      <a16:colId xmlns:a16="http://schemas.microsoft.com/office/drawing/2014/main" val="1032229085"/>
                    </a:ext>
                  </a:extLst>
                </a:gridCol>
                <a:gridCol w="691563">
                  <a:extLst>
                    <a:ext uri="{9D8B030D-6E8A-4147-A177-3AD203B41FA5}">
                      <a16:colId xmlns:a16="http://schemas.microsoft.com/office/drawing/2014/main" val="3202465224"/>
                    </a:ext>
                  </a:extLst>
                </a:gridCol>
                <a:gridCol w="691563">
                  <a:extLst>
                    <a:ext uri="{9D8B030D-6E8A-4147-A177-3AD203B41FA5}">
                      <a16:colId xmlns:a16="http://schemas.microsoft.com/office/drawing/2014/main" val="4286422970"/>
                    </a:ext>
                  </a:extLst>
                </a:gridCol>
                <a:gridCol w="691563">
                  <a:extLst>
                    <a:ext uri="{9D8B030D-6E8A-4147-A177-3AD203B41FA5}">
                      <a16:colId xmlns:a16="http://schemas.microsoft.com/office/drawing/2014/main" val="1449458939"/>
                    </a:ext>
                  </a:extLst>
                </a:gridCol>
                <a:gridCol w="691563">
                  <a:extLst>
                    <a:ext uri="{9D8B030D-6E8A-4147-A177-3AD203B41FA5}">
                      <a16:colId xmlns:a16="http://schemas.microsoft.com/office/drawing/2014/main" val="3469608796"/>
                    </a:ext>
                  </a:extLst>
                </a:gridCol>
                <a:gridCol w="691563">
                  <a:extLst>
                    <a:ext uri="{9D8B030D-6E8A-4147-A177-3AD203B41FA5}">
                      <a16:colId xmlns:a16="http://schemas.microsoft.com/office/drawing/2014/main" val="2276718132"/>
                    </a:ext>
                  </a:extLst>
                </a:gridCol>
                <a:gridCol w="691563">
                  <a:extLst>
                    <a:ext uri="{9D8B030D-6E8A-4147-A177-3AD203B41FA5}">
                      <a16:colId xmlns:a16="http://schemas.microsoft.com/office/drawing/2014/main" val="906124355"/>
                    </a:ext>
                  </a:extLst>
                </a:gridCol>
                <a:gridCol w="633933">
                  <a:extLst>
                    <a:ext uri="{9D8B030D-6E8A-4147-A177-3AD203B41FA5}">
                      <a16:colId xmlns:a16="http://schemas.microsoft.com/office/drawing/2014/main" val="2004922799"/>
                    </a:ext>
                  </a:extLst>
                </a:gridCol>
                <a:gridCol w="664029">
                  <a:extLst>
                    <a:ext uri="{9D8B030D-6E8A-4147-A177-3AD203B41FA5}">
                      <a16:colId xmlns:a16="http://schemas.microsoft.com/office/drawing/2014/main" val="2710135322"/>
                    </a:ext>
                  </a:extLst>
                </a:gridCol>
                <a:gridCol w="642257">
                  <a:extLst>
                    <a:ext uri="{9D8B030D-6E8A-4147-A177-3AD203B41FA5}">
                      <a16:colId xmlns:a16="http://schemas.microsoft.com/office/drawing/2014/main" val="428491389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449390124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92911512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128163464"/>
                    </a:ext>
                  </a:extLst>
                </a:gridCol>
                <a:gridCol w="707572">
                  <a:extLst>
                    <a:ext uri="{9D8B030D-6E8A-4147-A177-3AD203B41FA5}">
                      <a16:colId xmlns:a16="http://schemas.microsoft.com/office/drawing/2014/main" val="1961134012"/>
                    </a:ext>
                  </a:extLst>
                </a:gridCol>
                <a:gridCol w="827313">
                  <a:extLst>
                    <a:ext uri="{9D8B030D-6E8A-4147-A177-3AD203B41FA5}">
                      <a16:colId xmlns:a16="http://schemas.microsoft.com/office/drawing/2014/main" val="2722307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0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10/34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7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7/34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84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4/34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0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Seq4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9/34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2/34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0/34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1/34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3/34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4/34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267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426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6A96-D6F4-4EF2-BD91-291DB0FA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k=4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ECEA-4698-5EFA-6F5F-E3E995FC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89"/>
            <a:ext cx="3037114" cy="4530725"/>
          </a:xfrm>
        </p:spPr>
        <p:txBody>
          <a:bodyPr/>
          <a:lstStyle/>
          <a:p>
            <a:r>
              <a:rPr lang="en-GB" dirty="0"/>
              <a:t>Tetranucleotide frequency</a:t>
            </a:r>
          </a:p>
          <a:p>
            <a:endParaRPr lang="en-GB" dirty="0"/>
          </a:p>
          <a:p>
            <a:r>
              <a:rPr lang="en-GB" dirty="0"/>
              <a:t>Most commonly used k value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61779-FC87-807E-1290-E070D3BDD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4" y="1352754"/>
            <a:ext cx="8319020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47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701B-AC27-5E2E-9019-B25598EE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Composition alone is not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0412-38C8-B295-D3B5-0B2EA2A95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Assumption: Sequence composition varies between species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455BD3-6EE2-8F0B-9397-EEFD17D51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22" y="2815218"/>
            <a:ext cx="9974678" cy="319891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05887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3EE0A0-44FF-7B7B-D392-EEEBA7278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21" y="2815218"/>
            <a:ext cx="10044055" cy="319891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5E701B-AC27-5E2E-9019-B25598EE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Composition alone is not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30412-38C8-B295-D3B5-0B2EA2A95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Assumption: Sequence composition varies between species</a:t>
            </a:r>
          </a:p>
          <a:p>
            <a:r>
              <a:rPr lang="en-GB" b="1" dirty="0"/>
              <a:t>This is not always true!</a:t>
            </a:r>
          </a:p>
        </p:txBody>
      </p:sp>
    </p:spTree>
    <p:extLst>
      <p:ext uri="{BB962C8B-B14F-4D97-AF65-F5344CB8AC3E}">
        <p14:creationId xmlns:p14="http://schemas.microsoft.com/office/powerpoint/2010/main" val="630942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32AFD-9F89-2551-1A37-54E0FBBC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AB300-EFA2-E46F-2C20-2577467B5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Coverage is the average number of reads covering each nucleotide position of a contig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2F4EE3-F659-9959-5D11-DE56C180D2B5}"/>
              </a:ext>
            </a:extLst>
          </p:cNvPr>
          <p:cNvGrpSpPr/>
          <p:nvPr/>
        </p:nvGrpSpPr>
        <p:grpSpPr>
          <a:xfrm>
            <a:off x="3620607" y="2399080"/>
            <a:ext cx="7871631" cy="3818805"/>
            <a:chOff x="3032778" y="2644410"/>
            <a:chExt cx="7871631" cy="3818805"/>
          </a:xfrm>
        </p:grpSpPr>
        <p:pic>
          <p:nvPicPr>
            <p:cNvPr id="14" name="Picture 20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A8FC1318-E388-ADFD-320C-5EE7818AF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66" t="18879" r="187" b="-295"/>
            <a:stretch/>
          </p:blipFill>
          <p:spPr>
            <a:xfrm>
              <a:off x="3032778" y="2749240"/>
              <a:ext cx="6796918" cy="35764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C5DA54-950E-2ABB-C04A-01D5AF70B136}"/>
                </a:ext>
              </a:extLst>
            </p:cNvPr>
            <p:cNvSpPr txBox="1"/>
            <p:nvPr/>
          </p:nvSpPr>
          <p:spPr>
            <a:xfrm>
              <a:off x="8161209" y="2644410"/>
              <a:ext cx="2743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Genomic DNA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757171-64DD-FBBC-08C7-BD0B6E301729}"/>
                </a:ext>
              </a:extLst>
            </p:cNvPr>
            <p:cNvSpPr txBox="1"/>
            <p:nvPr/>
          </p:nvSpPr>
          <p:spPr>
            <a:xfrm>
              <a:off x="8161209" y="3358064"/>
              <a:ext cx="2743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Contig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4C111B-152C-55E7-441C-E4F38F9A1755}"/>
                </a:ext>
              </a:extLst>
            </p:cNvPr>
            <p:cNvSpPr txBox="1"/>
            <p:nvPr/>
          </p:nvSpPr>
          <p:spPr>
            <a:xfrm>
              <a:off x="8384970" y="4485502"/>
              <a:ext cx="22956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Reads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78951A-355C-59D8-687D-483B5F5652A8}"/>
                </a:ext>
              </a:extLst>
            </p:cNvPr>
            <p:cNvSpPr txBox="1"/>
            <p:nvPr/>
          </p:nvSpPr>
          <p:spPr>
            <a:xfrm>
              <a:off x="4286549" y="6093883"/>
              <a:ext cx="2743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5X coverage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A0617E7-CB2F-D0D9-071E-8B0F40BD2E8B}"/>
              </a:ext>
            </a:extLst>
          </p:cNvPr>
          <p:cNvSpPr txBox="1"/>
          <p:nvPr/>
        </p:nvSpPr>
        <p:spPr>
          <a:xfrm>
            <a:off x="1828801" y="3378404"/>
            <a:ext cx="1678819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Coverage</a:t>
            </a:r>
            <a:endParaRPr lang="en-US" dirty="0">
              <a:cs typeface="Calibri" panose="020F0502020204030204"/>
            </a:endParaRPr>
          </a:p>
          <a:p>
            <a:pPr algn="ctr"/>
            <a:r>
              <a:rPr lang="en-US" dirty="0"/>
              <a:t>The average number of reads that covers each base of a contig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1A46B5DF-9E64-2B52-C138-B0A46DBD2B13}"/>
              </a:ext>
            </a:extLst>
          </p:cNvPr>
          <p:cNvSpPr/>
          <p:nvPr/>
        </p:nvSpPr>
        <p:spPr>
          <a:xfrm>
            <a:off x="5025525" y="3112734"/>
            <a:ext cx="2132640" cy="235220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5">
            <a:extLst>
              <a:ext uri="{FF2B5EF4-FFF2-40B4-BE49-F238E27FC236}">
                <a16:creationId xmlns:a16="http://schemas.microsoft.com/office/drawing/2014/main" id="{137CE20D-2A36-3ECD-B4DC-DDA5DAA6733C}"/>
              </a:ext>
            </a:extLst>
          </p:cNvPr>
          <p:cNvSpPr/>
          <p:nvPr/>
        </p:nvSpPr>
        <p:spPr>
          <a:xfrm>
            <a:off x="3577518" y="3549902"/>
            <a:ext cx="1296860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BAB66D-DFDA-53C7-DED5-6AEA87E1D880}"/>
              </a:ext>
            </a:extLst>
          </p:cNvPr>
          <p:cNvSpPr txBox="1"/>
          <p:nvPr/>
        </p:nvSpPr>
        <p:spPr>
          <a:xfrm>
            <a:off x="2579913" y="6465209"/>
            <a:ext cx="6825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Calibri"/>
              </a:rPr>
              <a:t>Adapted from: </a:t>
            </a:r>
            <a:r>
              <a:rPr lang="en-US" sz="1200" dirty="0">
                <a:cs typeface="Calibri"/>
                <a:hlinkClick r:id="rId3"/>
              </a:rPr>
              <a:t>https://content.iospress.com/articles/journal-of-neuromuscular-diseases/jnd150092</a:t>
            </a:r>
            <a:r>
              <a:rPr lang="en-US" sz="1200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4107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C6D3-F79F-9BF7-E268-ACFF8383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Coverage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003E96-52C4-76EA-123C-8D8FCDDA8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the variation of coverage of contigs across samples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2A0D9EA-CAFE-43FC-7206-B18ECB3A3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67022"/>
              </p:ext>
            </p:extLst>
          </p:nvPr>
        </p:nvGraphicFramePr>
        <p:xfrm>
          <a:off x="6977743" y="2243666"/>
          <a:ext cx="477157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653">
                  <a:extLst>
                    <a:ext uri="{9D8B030D-6E8A-4147-A177-3AD203B41FA5}">
                      <a16:colId xmlns:a16="http://schemas.microsoft.com/office/drawing/2014/main" val="461371578"/>
                    </a:ext>
                  </a:extLst>
                </a:gridCol>
                <a:gridCol w="681653">
                  <a:extLst>
                    <a:ext uri="{9D8B030D-6E8A-4147-A177-3AD203B41FA5}">
                      <a16:colId xmlns:a16="http://schemas.microsoft.com/office/drawing/2014/main" val="2452379117"/>
                    </a:ext>
                  </a:extLst>
                </a:gridCol>
                <a:gridCol w="681653">
                  <a:extLst>
                    <a:ext uri="{9D8B030D-6E8A-4147-A177-3AD203B41FA5}">
                      <a16:colId xmlns:a16="http://schemas.microsoft.com/office/drawing/2014/main" val="1558024351"/>
                    </a:ext>
                  </a:extLst>
                </a:gridCol>
                <a:gridCol w="681653">
                  <a:extLst>
                    <a:ext uri="{9D8B030D-6E8A-4147-A177-3AD203B41FA5}">
                      <a16:colId xmlns:a16="http://schemas.microsoft.com/office/drawing/2014/main" val="68815759"/>
                    </a:ext>
                  </a:extLst>
                </a:gridCol>
                <a:gridCol w="681653">
                  <a:extLst>
                    <a:ext uri="{9D8B030D-6E8A-4147-A177-3AD203B41FA5}">
                      <a16:colId xmlns:a16="http://schemas.microsoft.com/office/drawing/2014/main" val="752157083"/>
                    </a:ext>
                  </a:extLst>
                </a:gridCol>
                <a:gridCol w="681653">
                  <a:extLst>
                    <a:ext uri="{9D8B030D-6E8A-4147-A177-3AD203B41FA5}">
                      <a16:colId xmlns:a16="http://schemas.microsoft.com/office/drawing/2014/main" val="1272687308"/>
                    </a:ext>
                  </a:extLst>
                </a:gridCol>
                <a:gridCol w="681653">
                  <a:extLst>
                    <a:ext uri="{9D8B030D-6E8A-4147-A177-3AD203B41FA5}">
                      <a16:colId xmlns:a16="http://schemas.microsoft.com/office/drawing/2014/main" val="792890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16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35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37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610563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0A7211-2C6E-66CD-DA75-008E30628F5D}"/>
              </a:ext>
            </a:extLst>
          </p:cNvPr>
          <p:cNvCxnSpPr/>
          <p:nvPr/>
        </p:nvCxnSpPr>
        <p:spPr>
          <a:xfrm>
            <a:off x="1300480" y="3130366"/>
            <a:ext cx="15348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ACDE69-F0EC-717E-7D37-6BCC794BE1F7}"/>
              </a:ext>
            </a:extLst>
          </p:cNvPr>
          <p:cNvCxnSpPr>
            <a:cxnSpLocks/>
          </p:cNvCxnSpPr>
          <p:nvPr/>
        </p:nvCxnSpPr>
        <p:spPr>
          <a:xfrm>
            <a:off x="1420222" y="3391623"/>
            <a:ext cx="12627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92A781-F6F9-FA6B-6A39-4B8512528959}"/>
              </a:ext>
            </a:extLst>
          </p:cNvPr>
          <p:cNvCxnSpPr>
            <a:cxnSpLocks/>
          </p:cNvCxnSpPr>
          <p:nvPr/>
        </p:nvCxnSpPr>
        <p:spPr>
          <a:xfrm>
            <a:off x="1403893" y="3667878"/>
            <a:ext cx="15185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E6136D-BDAB-6090-70DD-C5BC0548A16F}"/>
              </a:ext>
            </a:extLst>
          </p:cNvPr>
          <p:cNvCxnSpPr>
            <a:cxnSpLocks/>
          </p:cNvCxnSpPr>
          <p:nvPr/>
        </p:nvCxnSpPr>
        <p:spPr>
          <a:xfrm>
            <a:off x="1387565" y="3935910"/>
            <a:ext cx="11103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4FE2FB-36BF-E142-AFBC-E642CD6FCD7D}"/>
              </a:ext>
            </a:extLst>
          </p:cNvPr>
          <p:cNvSpPr txBox="1"/>
          <p:nvPr/>
        </p:nvSpPr>
        <p:spPr>
          <a:xfrm>
            <a:off x="984793" y="2934425"/>
            <a:ext cx="566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  <a:p>
            <a:r>
              <a:rPr lang="en-GB" dirty="0"/>
              <a:t>B</a:t>
            </a:r>
          </a:p>
          <a:p>
            <a:r>
              <a:rPr lang="en-GB" dirty="0"/>
              <a:t>C</a:t>
            </a:r>
          </a:p>
          <a:p>
            <a:r>
              <a:rPr lang="en-GB" dirty="0"/>
              <a:t>D</a:t>
            </a:r>
          </a:p>
          <a:p>
            <a:r>
              <a:rPr lang="en-GB" dirty="0"/>
              <a:t>E</a:t>
            </a:r>
          </a:p>
          <a:p>
            <a:r>
              <a:rPr lang="en-GB" dirty="0"/>
              <a:t>F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CBCFA4-AE07-1743-9F41-A051BB495E4D}"/>
              </a:ext>
            </a:extLst>
          </p:cNvPr>
          <p:cNvCxnSpPr/>
          <p:nvPr/>
        </p:nvCxnSpPr>
        <p:spPr>
          <a:xfrm>
            <a:off x="1284150" y="4208053"/>
            <a:ext cx="15348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7F495F-A450-18C7-A1C2-E5C9E3D091DA}"/>
              </a:ext>
            </a:extLst>
          </p:cNvPr>
          <p:cNvCxnSpPr>
            <a:cxnSpLocks/>
          </p:cNvCxnSpPr>
          <p:nvPr/>
        </p:nvCxnSpPr>
        <p:spPr>
          <a:xfrm>
            <a:off x="1523635" y="4491081"/>
            <a:ext cx="9960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37255652-8BB7-DF36-9631-DAAF77438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r="40945" b="75378"/>
          <a:stretch/>
        </p:blipFill>
        <p:spPr>
          <a:xfrm>
            <a:off x="3534047" y="4419150"/>
            <a:ext cx="3274966" cy="1300654"/>
          </a:xfrm>
          <a:prstGeom prst="rect">
            <a:avLst/>
          </a:prstGeom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DD39B713-F0BF-8628-9922-00764216EB48}"/>
              </a:ext>
            </a:extLst>
          </p:cNvPr>
          <p:cNvSpPr/>
          <p:nvPr/>
        </p:nvSpPr>
        <p:spPr>
          <a:xfrm>
            <a:off x="4253595" y="3601271"/>
            <a:ext cx="1643742" cy="417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7C9F4D-F07C-6B0C-9A19-A281182DB9AC}"/>
              </a:ext>
            </a:extLst>
          </p:cNvPr>
          <p:cNvSpPr txBox="1"/>
          <p:nvPr/>
        </p:nvSpPr>
        <p:spPr>
          <a:xfrm>
            <a:off x="3895450" y="2432328"/>
            <a:ext cx="229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Map reads in each sample and get coverage of contigs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22AB2A-6B78-BE48-80EC-55286C1A3F65}"/>
              </a:ext>
            </a:extLst>
          </p:cNvPr>
          <p:cNvSpPr txBox="1"/>
          <p:nvPr/>
        </p:nvSpPr>
        <p:spPr>
          <a:xfrm>
            <a:off x="795289" y="4669707"/>
            <a:ext cx="2294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Contigs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DA05F3-59D4-0BA4-2C94-C74D639BBF7E}"/>
              </a:ext>
            </a:extLst>
          </p:cNvPr>
          <p:cNvGrpSpPr/>
          <p:nvPr/>
        </p:nvGrpSpPr>
        <p:grpSpPr>
          <a:xfrm>
            <a:off x="8011886" y="3935910"/>
            <a:ext cx="3026228" cy="2214519"/>
            <a:chOff x="8011886" y="3935910"/>
            <a:chExt cx="3026228" cy="221451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7BDFED-3571-CD09-AE2E-8F3FD3787E90}"/>
                </a:ext>
              </a:extLst>
            </p:cNvPr>
            <p:cNvSpPr/>
            <p:nvPr/>
          </p:nvSpPr>
          <p:spPr>
            <a:xfrm>
              <a:off x="8011886" y="3935910"/>
              <a:ext cx="3026228" cy="221451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E993C6D-87BC-C25A-F10F-05785596517B}"/>
                </a:ext>
              </a:extLst>
            </p:cNvPr>
            <p:cNvSpPr/>
            <p:nvPr/>
          </p:nvSpPr>
          <p:spPr>
            <a:xfrm>
              <a:off x="8175882" y="4941279"/>
              <a:ext cx="973770" cy="90792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4A263F-BD62-3B28-748A-A69F2EBE721F}"/>
                </a:ext>
              </a:extLst>
            </p:cNvPr>
            <p:cNvSpPr txBox="1"/>
            <p:nvPr/>
          </p:nvSpPr>
          <p:spPr>
            <a:xfrm>
              <a:off x="8345051" y="508414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2042D3B-FC27-894F-1D46-6A258A41BFE6}"/>
                </a:ext>
              </a:extLst>
            </p:cNvPr>
            <p:cNvSpPr txBox="1"/>
            <p:nvPr/>
          </p:nvSpPr>
          <p:spPr>
            <a:xfrm>
              <a:off x="8628543" y="5350472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F0EFFA-71A0-0887-1294-775FCEE27A9F}"/>
                </a:ext>
              </a:extLst>
            </p:cNvPr>
            <p:cNvSpPr/>
            <p:nvPr/>
          </p:nvSpPr>
          <p:spPr>
            <a:xfrm>
              <a:off x="9932346" y="5032207"/>
              <a:ext cx="973770" cy="90792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BA441D-B212-5B5E-716E-67A26E6FFABE}"/>
                </a:ext>
              </a:extLst>
            </p:cNvPr>
            <p:cNvSpPr txBox="1"/>
            <p:nvPr/>
          </p:nvSpPr>
          <p:spPr>
            <a:xfrm>
              <a:off x="10340471" y="521057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D4284A9-1EE6-9DFC-E8C6-9AA0171D4EB4}"/>
                </a:ext>
              </a:extLst>
            </p:cNvPr>
            <p:cNvSpPr txBox="1"/>
            <p:nvPr/>
          </p:nvSpPr>
          <p:spPr>
            <a:xfrm>
              <a:off x="10222270" y="5476023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944EB3D-06E6-DEF5-C876-B579DB2F91E7}"/>
                </a:ext>
              </a:extLst>
            </p:cNvPr>
            <p:cNvSpPr/>
            <p:nvPr/>
          </p:nvSpPr>
          <p:spPr>
            <a:xfrm>
              <a:off x="9064333" y="4093772"/>
              <a:ext cx="973770" cy="90792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16348D-BD9B-DDC4-5B9E-040AAD6A6503}"/>
                </a:ext>
              </a:extLst>
            </p:cNvPr>
            <p:cNvSpPr txBox="1"/>
            <p:nvPr/>
          </p:nvSpPr>
          <p:spPr>
            <a:xfrm>
              <a:off x="9354257" y="420805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86F403-7374-0AF9-A7F1-07F85E906E84}"/>
                </a:ext>
              </a:extLst>
            </p:cNvPr>
            <p:cNvSpPr txBox="1"/>
            <p:nvPr/>
          </p:nvSpPr>
          <p:spPr>
            <a:xfrm>
              <a:off x="9472662" y="454773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6C606C4-CFEF-299D-5E40-3F10757E6959}"/>
              </a:ext>
            </a:extLst>
          </p:cNvPr>
          <p:cNvSpPr txBox="1"/>
          <p:nvPr/>
        </p:nvSpPr>
        <p:spPr>
          <a:xfrm>
            <a:off x="2579913" y="6465209"/>
            <a:ext cx="6825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Adapted from </a:t>
            </a:r>
            <a:r>
              <a:rPr lang="en-GB" sz="1400" dirty="0">
                <a:hlinkClick r:id="rId4"/>
              </a:rPr>
              <a:t>https://www.slideshare.net/AMuratEren/intro-to-metagenomic-binning</a:t>
            </a:r>
            <a:r>
              <a:rPr lang="en-US" sz="1400" dirty="0">
                <a:cs typeface="Calibri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770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380EFF-6FD3-521E-4C8C-1E400D066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81" y="54430"/>
            <a:ext cx="7151689" cy="6233235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115CE5-229E-8DF7-041C-133F15A2BB1E}"/>
              </a:ext>
            </a:extLst>
          </p:cNvPr>
          <p:cNvSpPr txBox="1">
            <a:spLocks/>
          </p:cNvSpPr>
          <p:nvPr/>
        </p:nvSpPr>
        <p:spPr>
          <a:xfrm>
            <a:off x="838200" y="1589189"/>
            <a:ext cx="4147681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Consider both sequence composition and coverage</a:t>
            </a:r>
          </a:p>
          <a:p>
            <a:endParaRPr lang="en-GB" dirty="0"/>
          </a:p>
          <a:p>
            <a:r>
              <a:rPr lang="en-GB" dirty="0"/>
              <a:t>Popular tools</a:t>
            </a:r>
          </a:p>
          <a:p>
            <a:pPr lvl="1"/>
            <a:r>
              <a:rPr lang="en-GB" dirty="0"/>
              <a:t>CONCOCT</a:t>
            </a:r>
          </a:p>
          <a:p>
            <a:pPr lvl="1"/>
            <a:r>
              <a:rPr lang="en-GB" dirty="0" err="1"/>
              <a:t>MaxBin</a:t>
            </a:r>
            <a:endParaRPr lang="en-GB" dirty="0"/>
          </a:p>
          <a:p>
            <a:pPr lvl="1"/>
            <a:r>
              <a:rPr lang="en-GB" dirty="0" err="1"/>
              <a:t>MetaBAT</a:t>
            </a:r>
            <a:endParaRPr lang="en-GB" dirty="0"/>
          </a:p>
          <a:p>
            <a:pPr lvl="1"/>
            <a:r>
              <a:rPr lang="en-GB" dirty="0"/>
              <a:t>VAMB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37C9B-476D-4C40-280B-F757C66C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Hybrid Binning</a:t>
            </a:r>
          </a:p>
        </p:txBody>
      </p:sp>
    </p:spTree>
    <p:extLst>
      <p:ext uri="{BB962C8B-B14F-4D97-AF65-F5344CB8AC3E}">
        <p14:creationId xmlns:p14="http://schemas.microsoft.com/office/powerpoint/2010/main" val="217354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9606-853B-BF77-EBF8-1C785169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Mixed-up Jigsaw Puzzles</a:t>
            </a:r>
          </a:p>
        </p:txBody>
      </p:sp>
      <p:pic>
        <p:nvPicPr>
          <p:cNvPr id="12" name="Picture 11" descr="A close up of puzzle pieces&#10;&#10;Description generated with high confidence">
            <a:extLst>
              <a:ext uri="{FF2B5EF4-FFF2-40B4-BE49-F238E27FC236}">
                <a16:creationId xmlns:a16="http://schemas.microsoft.com/office/drawing/2014/main" id="{7B683F44-C017-E77D-69A2-C436DA45A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45" y="2081146"/>
            <a:ext cx="2392279" cy="1796716"/>
          </a:xfrm>
          <a:prstGeom prst="rect">
            <a:avLst/>
          </a:prstGeom>
        </p:spPr>
      </p:pic>
      <p:pic>
        <p:nvPicPr>
          <p:cNvPr id="13" name="Picture 1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9C09512E-9693-7BC3-9F8B-1EDD37BD0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371" y="1866200"/>
            <a:ext cx="3384884" cy="2517374"/>
          </a:xfrm>
          <a:prstGeom prst="rect">
            <a:avLst/>
          </a:prstGeom>
        </p:spPr>
      </p:pic>
      <p:pic>
        <p:nvPicPr>
          <p:cNvPr id="14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AE759BA4-65BE-E6D0-843C-F194DC864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634" y="1918718"/>
            <a:ext cx="958516" cy="958516"/>
          </a:xfrm>
          <a:prstGeom prst="rect">
            <a:avLst/>
          </a:prstGeom>
        </p:spPr>
      </p:pic>
      <p:pic>
        <p:nvPicPr>
          <p:cNvPr id="15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68D852-054A-5BB9-9160-F49EDE188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3766" y="1918718"/>
            <a:ext cx="968543" cy="958516"/>
          </a:xfrm>
          <a:prstGeom prst="rect">
            <a:avLst/>
          </a:prstGeom>
        </p:spPr>
      </p:pic>
      <p:pic>
        <p:nvPicPr>
          <p:cNvPr id="16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2E7FD4F-B018-2434-E506-A5D52BF65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0582" y="3121876"/>
            <a:ext cx="998622" cy="988595"/>
          </a:xfrm>
          <a:prstGeom prst="rect">
            <a:avLst/>
          </a:prstGeom>
        </p:spPr>
      </p:pic>
      <p:pic>
        <p:nvPicPr>
          <p:cNvPr id="17" name="Picture 2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A2CD19-8AC9-157A-EA07-A1A6953E9A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3766" y="3121876"/>
            <a:ext cx="968543" cy="988596"/>
          </a:xfrm>
          <a:prstGeom prst="rect">
            <a:avLst/>
          </a:prstGeom>
        </p:spPr>
      </p:pic>
      <p:sp>
        <p:nvSpPr>
          <p:cNvPr id="18" name="Curved Up Arrow 17">
            <a:extLst>
              <a:ext uri="{FF2B5EF4-FFF2-40B4-BE49-F238E27FC236}">
                <a16:creationId xmlns:a16="http://schemas.microsoft.com/office/drawing/2014/main" id="{C8F242B4-6671-E83C-FB76-4C8998C98322}"/>
              </a:ext>
            </a:extLst>
          </p:cNvPr>
          <p:cNvSpPr/>
          <p:nvPr/>
        </p:nvSpPr>
        <p:spPr>
          <a:xfrm>
            <a:off x="2403928" y="4444257"/>
            <a:ext cx="2806700" cy="558800"/>
          </a:xfrm>
          <a:prstGeom prst="curvedUpArrow">
            <a:avLst>
              <a:gd name="adj1" fmla="val 28980"/>
              <a:gd name="adj2" fmla="val 68542"/>
              <a:gd name="adj3" fmla="val 386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Up Arrow 18">
            <a:extLst>
              <a:ext uri="{FF2B5EF4-FFF2-40B4-BE49-F238E27FC236}">
                <a16:creationId xmlns:a16="http://schemas.microsoft.com/office/drawing/2014/main" id="{DCEB2D3C-805F-D0EE-A32B-B2A75342D731}"/>
              </a:ext>
            </a:extLst>
          </p:cNvPr>
          <p:cNvSpPr/>
          <p:nvPr/>
        </p:nvSpPr>
        <p:spPr>
          <a:xfrm>
            <a:off x="6937828" y="4444257"/>
            <a:ext cx="2806700" cy="558800"/>
          </a:xfrm>
          <a:prstGeom prst="curvedUpArrow">
            <a:avLst>
              <a:gd name="adj1" fmla="val 28980"/>
              <a:gd name="adj2" fmla="val 68542"/>
              <a:gd name="adj3" fmla="val 386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9AAA37-56CF-1C24-E471-3DC662956F7C}"/>
              </a:ext>
            </a:extLst>
          </p:cNvPr>
          <p:cNvSpPr txBox="1"/>
          <p:nvPr/>
        </p:nvSpPr>
        <p:spPr>
          <a:xfrm>
            <a:off x="2403928" y="5200120"/>
            <a:ext cx="280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Separate puzzle pieces belonging to each puzzle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D8D18B-0BAD-445B-0191-1733CBBF5F8A}"/>
              </a:ext>
            </a:extLst>
          </p:cNvPr>
          <p:cNvSpPr txBox="1"/>
          <p:nvPr/>
        </p:nvSpPr>
        <p:spPr>
          <a:xfrm>
            <a:off x="6780192" y="5200119"/>
            <a:ext cx="280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Solve each puzzle individually</a:t>
            </a:r>
          </a:p>
        </p:txBody>
      </p:sp>
    </p:spTree>
    <p:extLst>
      <p:ext uri="{BB962C8B-B14F-4D97-AF65-F5344CB8AC3E}">
        <p14:creationId xmlns:p14="http://schemas.microsoft.com/office/powerpoint/2010/main" val="15274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0B4C-3192-DB67-4AD5-6E9E8D4F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Many Automated Binning Tools</a:t>
            </a:r>
            <a:endParaRPr lang="en-GB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906C17B-1407-0995-166C-AF1237C21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1352163"/>
            <a:ext cx="5691917" cy="161527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6C6C8CC-0A59-7AB7-9E65-736C8D201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82" y="1319165"/>
            <a:ext cx="5638799" cy="1609952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7E7FCA0-EE11-3E97-009D-197B95481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4449318"/>
            <a:ext cx="3683909" cy="185733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D726B7C-87A5-C855-5761-846B533F9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649" y="4440944"/>
            <a:ext cx="5367664" cy="1681437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1C47947-C658-C7C8-D0BC-7368C761F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82" y="2939521"/>
            <a:ext cx="5367663" cy="1491018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996185-40A0-2F16-E8B5-61223D2D3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2929117"/>
            <a:ext cx="5691917" cy="15202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A4A04B-958E-A10D-3F97-FBD721B54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63" y="5250602"/>
            <a:ext cx="4063672" cy="86670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Busybee">
            <a:extLst>
              <a:ext uri="{FF2B5EF4-FFF2-40B4-BE49-F238E27FC236}">
                <a16:creationId xmlns:a16="http://schemas.microsoft.com/office/drawing/2014/main" id="{3C0A2600-A4DB-DE1D-32CF-6F1A4D7D9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63" y="4207558"/>
            <a:ext cx="4063672" cy="9958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270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83D6-ACD0-F361-2B03-653A4860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in Binning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DFED2-600D-D8B1-E95E-F735C926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6631" y="1469984"/>
            <a:ext cx="6702261" cy="468223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BAE323D-1CCD-EDE4-8560-CEB322446FAC}"/>
              </a:ext>
            </a:extLst>
          </p:cNvPr>
          <p:cNvSpPr txBox="1">
            <a:spLocks/>
          </p:cNvSpPr>
          <p:nvPr/>
        </p:nvSpPr>
        <p:spPr bwMode="auto">
          <a:xfrm>
            <a:off x="8315545" y="1352754"/>
            <a:ext cx="3038255" cy="124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267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733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67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b="1" kern="0" dirty="0"/>
              <a:t>Long contigs</a:t>
            </a:r>
          </a:p>
          <a:p>
            <a:pPr marL="0" indent="0" algn="ctr">
              <a:buFontTx/>
              <a:buNone/>
            </a:pPr>
            <a:r>
              <a:rPr lang="en-US" sz="3200" b="1" kern="0" dirty="0"/>
              <a:t>(&gt; 1000 bp)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87E13E9-1D30-F1EB-3C96-8B8D8C89B002}"/>
              </a:ext>
            </a:extLst>
          </p:cNvPr>
          <p:cNvSpPr txBox="1">
            <a:spLocks/>
          </p:cNvSpPr>
          <p:nvPr/>
        </p:nvSpPr>
        <p:spPr bwMode="auto">
          <a:xfrm>
            <a:off x="8315544" y="2593237"/>
            <a:ext cx="3038255" cy="321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267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733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67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/>
              <a:t>MaxBin2</a:t>
            </a:r>
          </a:p>
          <a:p>
            <a:r>
              <a:rPr lang="en-US" sz="2800" kern="0" dirty="0"/>
              <a:t>CONCOCT</a:t>
            </a:r>
          </a:p>
          <a:p>
            <a:r>
              <a:rPr lang="en-US" sz="2800" kern="0" dirty="0"/>
              <a:t>MetaBAT2</a:t>
            </a:r>
          </a:p>
          <a:p>
            <a:r>
              <a:rPr lang="en-US" sz="2800" kern="0" dirty="0" err="1"/>
              <a:t>SolidBin</a:t>
            </a:r>
            <a:endParaRPr lang="en-US" sz="2800" kern="0" dirty="0"/>
          </a:p>
          <a:p>
            <a:r>
              <a:rPr lang="en-US" sz="2800" kern="0" dirty="0" err="1"/>
              <a:t>Vamb</a:t>
            </a:r>
            <a:endParaRPr lang="en-US" sz="2800" kern="0" dirty="0"/>
          </a:p>
          <a:p>
            <a:pPr marL="0" indent="0">
              <a:buNone/>
            </a:pPr>
            <a:r>
              <a:rPr lang="en-US" sz="2800" kern="0" dirty="0"/>
              <a:t>Many more…</a:t>
            </a:r>
          </a:p>
        </p:txBody>
      </p:sp>
    </p:spTree>
    <p:extLst>
      <p:ext uri="{BB962C8B-B14F-4D97-AF65-F5344CB8AC3E}">
        <p14:creationId xmlns:p14="http://schemas.microsoft.com/office/powerpoint/2010/main" val="2043708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2D694-17BD-F0AA-C488-E2554855E7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9866" y="1474418"/>
            <a:ext cx="6695790" cy="4673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2983D6-ACD0-F361-2B03-653A4860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in Binning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15D8F9-965A-82A5-B9CD-4BA8F9B5E213}"/>
              </a:ext>
            </a:extLst>
          </p:cNvPr>
          <p:cNvSpPr txBox="1">
            <a:spLocks/>
          </p:cNvSpPr>
          <p:nvPr/>
        </p:nvSpPr>
        <p:spPr bwMode="auto">
          <a:xfrm>
            <a:off x="8294763" y="3141962"/>
            <a:ext cx="3038255" cy="99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4267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733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67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200" b="1" kern="0"/>
              <a:t>All contigs</a:t>
            </a:r>
          </a:p>
        </p:txBody>
      </p:sp>
    </p:spTree>
    <p:extLst>
      <p:ext uri="{BB962C8B-B14F-4D97-AF65-F5344CB8AC3E}">
        <p14:creationId xmlns:p14="http://schemas.microsoft.com/office/powerpoint/2010/main" val="3330192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72EC-8F30-AA6B-4F0B-97B86C64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 how we get contigs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12F5B-0C9A-0DEC-51D7-F3DDA05BC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37" b="12986"/>
          <a:stretch/>
        </p:blipFill>
        <p:spPr>
          <a:xfrm>
            <a:off x="2840109" y="4017292"/>
            <a:ext cx="8004927" cy="782676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BF9CB0-CAF9-A75C-5C27-D5B5F93C4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08" b="32873"/>
          <a:stretch/>
        </p:blipFill>
        <p:spPr>
          <a:xfrm>
            <a:off x="1647412" y="3261424"/>
            <a:ext cx="8004927" cy="864145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3ABAF-EEA8-94CC-C299-167355777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17" b="55560"/>
          <a:stretch/>
        </p:blipFill>
        <p:spPr>
          <a:xfrm>
            <a:off x="2840109" y="2609502"/>
            <a:ext cx="8004927" cy="720443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87D78-027B-7256-D07A-A1C4E84ED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45" b="74026"/>
          <a:stretch/>
        </p:blipFill>
        <p:spPr>
          <a:xfrm>
            <a:off x="1647413" y="1791834"/>
            <a:ext cx="8004927" cy="859685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414725-8406-23A9-7674-6D2BE48AAAF9}"/>
              </a:ext>
            </a:extLst>
          </p:cNvPr>
          <p:cNvSpPr/>
          <p:nvPr/>
        </p:nvSpPr>
        <p:spPr>
          <a:xfrm>
            <a:off x="1867765" y="1783588"/>
            <a:ext cx="1807830" cy="204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D30115-BF96-669E-C96C-BAAD30C16303}"/>
              </a:ext>
            </a:extLst>
          </p:cNvPr>
          <p:cNvSpPr/>
          <p:nvPr/>
        </p:nvSpPr>
        <p:spPr>
          <a:xfrm>
            <a:off x="2231106" y="3526251"/>
            <a:ext cx="1444487" cy="1313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4C9EFB-FB73-7B43-9B60-8C25AB8080FD}"/>
              </a:ext>
            </a:extLst>
          </p:cNvPr>
          <p:cNvSpPr/>
          <p:nvPr/>
        </p:nvSpPr>
        <p:spPr>
          <a:xfrm>
            <a:off x="3569568" y="2606420"/>
            <a:ext cx="3882887" cy="734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DD22D6-C5E8-68F8-742A-75FF50DF5E53}"/>
              </a:ext>
            </a:extLst>
          </p:cNvPr>
          <p:cNvSpPr/>
          <p:nvPr/>
        </p:nvSpPr>
        <p:spPr>
          <a:xfrm>
            <a:off x="3999188" y="4085813"/>
            <a:ext cx="3453267" cy="1078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DD0FEE-AD04-B593-3099-374566D66AB0}"/>
              </a:ext>
            </a:extLst>
          </p:cNvPr>
          <p:cNvSpPr/>
          <p:nvPr/>
        </p:nvSpPr>
        <p:spPr>
          <a:xfrm>
            <a:off x="1907511" y="1558303"/>
            <a:ext cx="2112640" cy="22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B9E57-0F4A-C390-D404-5ED64D28A87C}"/>
              </a:ext>
            </a:extLst>
          </p:cNvPr>
          <p:cNvSpPr/>
          <p:nvPr/>
        </p:nvSpPr>
        <p:spPr>
          <a:xfrm>
            <a:off x="1647413" y="3275544"/>
            <a:ext cx="2112640" cy="225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0D920-B3A8-85FC-87B8-638B99E43455}"/>
              </a:ext>
            </a:extLst>
          </p:cNvPr>
          <p:cNvSpPr txBox="1"/>
          <p:nvPr/>
        </p:nvSpPr>
        <p:spPr>
          <a:xfrm>
            <a:off x="8078221" y="4220881"/>
            <a:ext cx="236922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4143BE"/>
                </a:solidFill>
              </a:rPr>
              <a:t>Genome Assembly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460D71-F4B7-7365-6242-928C234949AD}"/>
              </a:ext>
            </a:extLst>
          </p:cNvPr>
          <p:cNvSpPr txBox="1"/>
          <p:nvPr/>
        </p:nvSpPr>
        <p:spPr>
          <a:xfrm>
            <a:off x="7877982" y="2606420"/>
            <a:ext cx="276970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99C4F"/>
                </a:solidFill>
              </a:rPr>
              <a:t>Read Generation</a:t>
            </a:r>
          </a:p>
          <a:p>
            <a:pPr algn="ctr"/>
            <a:r>
              <a:rPr lang="en-US" sz="2000" dirty="0">
                <a:solidFill>
                  <a:srgbClr val="299C4F"/>
                </a:solidFill>
              </a:rPr>
              <a:t>(Genome Sequencing)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52ED7-61E0-04F2-4566-EF219BA26DD5}"/>
              </a:ext>
            </a:extLst>
          </p:cNvPr>
          <p:cNvSpPr txBox="1"/>
          <p:nvPr/>
        </p:nvSpPr>
        <p:spPr>
          <a:xfrm>
            <a:off x="1705161" y="1794261"/>
            <a:ext cx="235473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Multiple copies </a:t>
            </a:r>
          </a:p>
          <a:p>
            <a:pPr algn="ctr"/>
            <a:r>
              <a:rPr lang="en-US" sz="2000" dirty="0"/>
              <a:t>of a genome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89F331-DB50-204C-BE26-56F8C15B62F5}"/>
              </a:ext>
            </a:extLst>
          </p:cNvPr>
          <p:cNvSpPr txBox="1"/>
          <p:nvPr/>
        </p:nvSpPr>
        <p:spPr>
          <a:xfrm>
            <a:off x="1907511" y="3314432"/>
            <a:ext cx="198060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Short</a:t>
            </a:r>
          </a:p>
          <a:p>
            <a:pPr algn="ctr"/>
            <a:r>
              <a:rPr lang="en-US" sz="2000" dirty="0"/>
              <a:t>Reads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AC496-023B-5EC2-0D4E-891AE1ED854E}"/>
              </a:ext>
            </a:extLst>
          </p:cNvPr>
          <p:cNvSpPr txBox="1"/>
          <p:nvPr/>
        </p:nvSpPr>
        <p:spPr>
          <a:xfrm>
            <a:off x="4336626" y="1449187"/>
            <a:ext cx="530087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     Repeat              Repeat                 Repeat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BE1A-8114-9D7C-AD66-A77BF2C192E4}"/>
              </a:ext>
            </a:extLst>
          </p:cNvPr>
          <p:cNvSpPr/>
          <p:nvPr/>
        </p:nvSpPr>
        <p:spPr>
          <a:xfrm>
            <a:off x="4696005" y="5378014"/>
            <a:ext cx="291547" cy="295204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E6CC25-1A19-02E0-74ED-161D370DFF26}"/>
              </a:ext>
            </a:extLst>
          </p:cNvPr>
          <p:cNvSpPr/>
          <p:nvPr/>
        </p:nvSpPr>
        <p:spPr>
          <a:xfrm>
            <a:off x="4696005" y="4857095"/>
            <a:ext cx="291547" cy="295204"/>
          </a:xfrm>
          <a:prstGeom prst="ellipse">
            <a:avLst/>
          </a:prstGeom>
          <a:solidFill>
            <a:srgbClr val="65CC0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169BB8-7240-1C68-4570-E2D7DF467BA1}"/>
              </a:ext>
            </a:extLst>
          </p:cNvPr>
          <p:cNvSpPr/>
          <p:nvPr/>
        </p:nvSpPr>
        <p:spPr>
          <a:xfrm>
            <a:off x="4696005" y="5898933"/>
            <a:ext cx="291547" cy="295204"/>
          </a:xfrm>
          <a:prstGeom prst="ellipse">
            <a:avLst/>
          </a:prstGeom>
          <a:solidFill>
            <a:srgbClr val="CC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0C2861-5625-3F87-E4EE-D40AE95BF84B}"/>
              </a:ext>
            </a:extLst>
          </p:cNvPr>
          <p:cNvSpPr/>
          <p:nvPr/>
        </p:nvSpPr>
        <p:spPr>
          <a:xfrm>
            <a:off x="3900589" y="5378014"/>
            <a:ext cx="291547" cy="295204"/>
          </a:xfrm>
          <a:prstGeom prst="ellipse">
            <a:avLst/>
          </a:prstGeom>
          <a:solidFill>
            <a:srgbClr val="0002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79850B-0585-356E-A686-866F5F4CE1D4}"/>
              </a:ext>
            </a:extLst>
          </p:cNvPr>
          <p:cNvSpPr/>
          <p:nvPr/>
        </p:nvSpPr>
        <p:spPr>
          <a:xfrm>
            <a:off x="5492877" y="5383560"/>
            <a:ext cx="291547" cy="295204"/>
          </a:xfrm>
          <a:prstGeom prst="ellipse">
            <a:avLst/>
          </a:prstGeom>
          <a:solidFill>
            <a:srgbClr val="00CC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CD9E1B-20F7-D44D-3558-3953083A70EC}"/>
              </a:ext>
            </a:extLst>
          </p:cNvPr>
          <p:cNvCxnSpPr>
            <a:stCxn id="22" idx="6"/>
            <a:endCxn id="19" idx="2"/>
          </p:cNvCxnSpPr>
          <p:nvPr/>
        </p:nvCxnSpPr>
        <p:spPr>
          <a:xfrm>
            <a:off x="4192136" y="5525616"/>
            <a:ext cx="5038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746CA9-02A3-92BA-BFFC-ACFDA6491EBB}"/>
              </a:ext>
            </a:extLst>
          </p:cNvPr>
          <p:cNvCxnSpPr>
            <a:cxnSpLocks/>
            <a:stCxn id="19" idx="6"/>
            <a:endCxn id="23" idx="2"/>
          </p:cNvCxnSpPr>
          <p:nvPr/>
        </p:nvCxnSpPr>
        <p:spPr>
          <a:xfrm>
            <a:off x="4987552" y="5525616"/>
            <a:ext cx="505325" cy="55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8D1B1363-5E85-4DC6-8BFD-BEE67EDAAEEE}"/>
              </a:ext>
            </a:extLst>
          </p:cNvPr>
          <p:cNvCxnSpPr>
            <a:stCxn id="19" idx="6"/>
            <a:endCxn id="20" idx="6"/>
          </p:cNvCxnSpPr>
          <p:nvPr/>
        </p:nvCxnSpPr>
        <p:spPr>
          <a:xfrm flipV="1">
            <a:off x="4987552" y="5004697"/>
            <a:ext cx="12700" cy="520919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BC6CA66C-6E51-7098-FB57-C433CE3452B3}"/>
              </a:ext>
            </a:extLst>
          </p:cNvPr>
          <p:cNvCxnSpPr>
            <a:stCxn id="20" idx="2"/>
            <a:endCxn id="19" idx="2"/>
          </p:cNvCxnSpPr>
          <p:nvPr/>
        </p:nvCxnSpPr>
        <p:spPr>
          <a:xfrm rot="10800000" flipV="1">
            <a:off x="4696005" y="5004696"/>
            <a:ext cx="12700" cy="520919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136B4700-CD76-AE57-617E-A3A324CDE022}"/>
              </a:ext>
            </a:extLst>
          </p:cNvPr>
          <p:cNvCxnSpPr>
            <a:stCxn id="19" idx="6"/>
            <a:endCxn id="21" idx="6"/>
          </p:cNvCxnSpPr>
          <p:nvPr/>
        </p:nvCxnSpPr>
        <p:spPr>
          <a:xfrm>
            <a:off x="4987552" y="5525616"/>
            <a:ext cx="12700" cy="520919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74719FC1-9CD3-199C-1C91-0C10196C7603}"/>
              </a:ext>
            </a:extLst>
          </p:cNvPr>
          <p:cNvCxnSpPr>
            <a:stCxn id="21" idx="2"/>
            <a:endCxn id="19" idx="2"/>
          </p:cNvCxnSpPr>
          <p:nvPr/>
        </p:nvCxnSpPr>
        <p:spPr>
          <a:xfrm rot="10800000">
            <a:off x="4696005" y="5525617"/>
            <a:ext cx="12700" cy="520919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9DD1E75-932C-BD07-98ED-1CB9B56D37D5}"/>
              </a:ext>
            </a:extLst>
          </p:cNvPr>
          <p:cNvSpPr txBox="1"/>
          <p:nvPr/>
        </p:nvSpPr>
        <p:spPr>
          <a:xfrm>
            <a:off x="1320847" y="5122381"/>
            <a:ext cx="231499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Assembly Graph with Contigs</a:t>
            </a:r>
          </a:p>
        </p:txBody>
      </p:sp>
      <p:pic>
        <p:nvPicPr>
          <p:cNvPr id="31" name="Picture 30" descr="Diagram, schematic&#10;&#10;Description automatically generated">
            <a:extLst>
              <a:ext uri="{FF2B5EF4-FFF2-40B4-BE49-F238E27FC236}">
                <a16:creationId xmlns:a16="http://schemas.microsoft.com/office/drawing/2014/main" id="{49447E58-A34F-28D4-9E33-F2375CB9B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382" y="4803686"/>
            <a:ext cx="3882769" cy="1390451"/>
          </a:xfrm>
          <a:prstGeom prst="rect">
            <a:avLst/>
          </a:prstGeom>
        </p:spPr>
      </p:pic>
      <p:sp>
        <p:nvSpPr>
          <p:cNvPr id="32" name="Left Arrow 31">
            <a:extLst>
              <a:ext uri="{FF2B5EF4-FFF2-40B4-BE49-F238E27FC236}">
                <a16:creationId xmlns:a16="http://schemas.microsoft.com/office/drawing/2014/main" id="{7437F40C-AC6F-673C-0786-6381BE7249D0}"/>
              </a:ext>
            </a:extLst>
          </p:cNvPr>
          <p:cNvSpPr/>
          <p:nvPr/>
        </p:nvSpPr>
        <p:spPr>
          <a:xfrm>
            <a:off x="5917571" y="5305985"/>
            <a:ext cx="586664" cy="362659"/>
          </a:xfrm>
          <a:prstGeom prst="leftArrow">
            <a:avLst>
              <a:gd name="adj1" fmla="val 50000"/>
              <a:gd name="adj2" fmla="val 792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936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10FD-F525-C7A7-99D6-B3E48083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Binning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CC662-2132-83B7-7E06-FD7445BD5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855029"/>
            <a:ext cx="10929257" cy="1264885"/>
          </a:xfrm>
        </p:spPr>
        <p:txBody>
          <a:bodyPr>
            <a:normAutofit/>
          </a:bodyPr>
          <a:lstStyle/>
          <a:p>
            <a:r>
              <a:rPr lang="en-US" kern="0" dirty="0">
                <a:cs typeface="Calibri"/>
              </a:rPr>
              <a:t>Remember that contigs are assembled using the assembly graph.</a:t>
            </a:r>
          </a:p>
          <a:p>
            <a:r>
              <a:rPr lang="en-US" kern="0" dirty="0">
                <a:solidFill>
                  <a:srgbClr val="3C27C0"/>
                </a:solidFill>
                <a:cs typeface="Calibri"/>
              </a:rPr>
              <a:t>Connection </a:t>
            </a:r>
            <a:r>
              <a:rPr lang="en-US" kern="0" dirty="0">
                <a:solidFill>
                  <a:srgbClr val="3B27C1"/>
                </a:solidFill>
                <a:cs typeface="Calibri"/>
              </a:rPr>
              <a:t>information between </a:t>
            </a:r>
            <a:r>
              <a:rPr lang="en-US" kern="0" dirty="0">
                <a:solidFill>
                  <a:srgbClr val="3C27C0"/>
                </a:solidFill>
                <a:cs typeface="Calibri"/>
              </a:rPr>
              <a:t>contigs is valuable for binning.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9192E8-7BDB-F02D-A0B6-6A5A8DA4B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947" y="2138350"/>
            <a:ext cx="11842297" cy="19556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6D899B-DCBA-EA90-C5F1-6F751DC6009A}"/>
              </a:ext>
            </a:extLst>
          </p:cNvPr>
          <p:cNvSpPr/>
          <p:nvPr/>
        </p:nvSpPr>
        <p:spPr>
          <a:xfrm>
            <a:off x="4745311" y="2091507"/>
            <a:ext cx="1893063" cy="21472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1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2B4D-4C05-9287-A5E0-72374264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Assembly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1AD98-60FE-D0E0-2426-374C19AA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89"/>
            <a:ext cx="4484914" cy="4530725"/>
          </a:xfrm>
        </p:spPr>
        <p:txBody>
          <a:bodyPr/>
          <a:lstStyle/>
          <a:p>
            <a:r>
              <a:rPr lang="en-GB" dirty="0"/>
              <a:t>Visualisation of the assembly graph with 3 species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77684AB1-2CF9-796F-B280-4CA5061A5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2342" y="498456"/>
            <a:ext cx="5621458" cy="5621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CE64B2-3D6E-83D6-7F1F-12F9EC1CB74E}"/>
              </a:ext>
            </a:extLst>
          </p:cNvPr>
          <p:cNvSpPr txBox="1"/>
          <p:nvPr/>
        </p:nvSpPr>
        <p:spPr>
          <a:xfrm>
            <a:off x="2579913" y="6437913"/>
            <a:ext cx="6825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Adapted from </a:t>
            </a:r>
            <a:r>
              <a:rPr lang="en-US" sz="1600" dirty="0">
                <a:hlinkClick r:id="rId3"/>
              </a:rPr>
              <a:t>https://github.com/metagentools/GraphBin</a:t>
            </a:r>
            <a:r>
              <a:rPr lang="en-US" sz="16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77464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2B4D-4C05-9287-A5E0-72374264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Assembly Graph</a:t>
            </a: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2ED12C7F-CAAA-3336-1030-75296786D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2342" y="501651"/>
            <a:ext cx="5621458" cy="562145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E35D19-0660-EA7F-6811-1F826B857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89"/>
            <a:ext cx="4484914" cy="4530725"/>
          </a:xfrm>
        </p:spPr>
        <p:txBody>
          <a:bodyPr/>
          <a:lstStyle/>
          <a:p>
            <a:r>
              <a:rPr lang="en-US" kern="0" dirty="0">
                <a:cs typeface="Calibri"/>
              </a:rPr>
              <a:t>Initial labelling from a contig-binning tools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05861-529A-DD19-92A7-FC71493C4F47}"/>
              </a:ext>
            </a:extLst>
          </p:cNvPr>
          <p:cNvSpPr txBox="1"/>
          <p:nvPr/>
        </p:nvSpPr>
        <p:spPr>
          <a:xfrm>
            <a:off x="2579913" y="6437913"/>
            <a:ext cx="6825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Adapted from </a:t>
            </a:r>
            <a:r>
              <a:rPr lang="en-US" sz="1600" dirty="0">
                <a:hlinkClick r:id="rId3"/>
              </a:rPr>
              <a:t>https://github.com/metagentools/GraphBin</a:t>
            </a:r>
            <a:r>
              <a:rPr lang="en-US" sz="16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65228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2B4D-4C05-9287-A5E0-72374264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Assembly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1AD98-60FE-D0E0-2426-374C19AA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89"/>
            <a:ext cx="4484914" cy="4530725"/>
          </a:xfrm>
        </p:spPr>
        <p:txBody>
          <a:bodyPr/>
          <a:lstStyle/>
          <a:p>
            <a:r>
              <a:rPr lang="en-US" kern="0" dirty="0">
                <a:cs typeface="Calibri"/>
              </a:rPr>
              <a:t>Refine labels</a:t>
            </a:r>
            <a:endParaRPr lang="en-US" b="1" kern="0" dirty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C440AB70-2FEF-1765-71E7-3B6F3FEC9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2342" y="501651"/>
            <a:ext cx="5621458" cy="56214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7B2BFE-CB39-7499-F8B9-6E5D55829A25}"/>
              </a:ext>
            </a:extLst>
          </p:cNvPr>
          <p:cNvSpPr txBox="1"/>
          <p:nvPr/>
        </p:nvSpPr>
        <p:spPr>
          <a:xfrm>
            <a:off x="2579913" y="6437913"/>
            <a:ext cx="6825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Adapted from </a:t>
            </a:r>
            <a:r>
              <a:rPr lang="en-US" sz="1600" dirty="0">
                <a:hlinkClick r:id="rId3"/>
              </a:rPr>
              <a:t>https://github.com/metagentools/GraphBin</a:t>
            </a:r>
            <a:r>
              <a:rPr lang="en-US" sz="16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47804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2B4D-4C05-9287-A5E0-723742646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Assembly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1AD98-60FE-D0E0-2426-374C19AA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89"/>
            <a:ext cx="4223657" cy="4530725"/>
          </a:xfrm>
        </p:spPr>
        <p:txBody>
          <a:bodyPr/>
          <a:lstStyle/>
          <a:p>
            <a:r>
              <a:rPr lang="en-US" kern="0" dirty="0">
                <a:cs typeface="Calibri"/>
              </a:rPr>
              <a:t>Perform label propagation and refinement</a:t>
            </a:r>
            <a:endParaRPr lang="en-US" b="1" kern="0" dirty="0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1C499F15-9863-AD70-4FAA-08BE0F7A2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2342" y="501651"/>
            <a:ext cx="5621458" cy="5621458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3977C3E3-2651-78A3-ABEC-69BC38A3E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35" y="3005905"/>
            <a:ext cx="3114009" cy="31140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07D4E0-9F41-B988-4BF6-9869B2BDA920}"/>
              </a:ext>
            </a:extLst>
          </p:cNvPr>
          <p:cNvSpPr txBox="1"/>
          <p:nvPr/>
        </p:nvSpPr>
        <p:spPr>
          <a:xfrm>
            <a:off x="2579913" y="6437913"/>
            <a:ext cx="6825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Adapted from </a:t>
            </a:r>
            <a:r>
              <a:rPr lang="en-US" sz="1600" dirty="0">
                <a:hlinkClick r:id="rId4"/>
              </a:rPr>
              <a:t>https://github.com/metagentools/GraphBin</a:t>
            </a:r>
            <a:r>
              <a:rPr lang="en-US" sz="1600" dirty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67346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DFC35-1351-2C06-DAF7-442B3BDD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Assembly Graphs in Metagenomic Binning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B0692175-B1F1-2444-7208-DC7CEA471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136"/>
          <a:stretch/>
        </p:blipFill>
        <p:spPr>
          <a:xfrm>
            <a:off x="3781475" y="2054408"/>
            <a:ext cx="3399138" cy="3269142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21AD16F-B8CB-DAAB-3C6D-CAA5F6235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136"/>
          <a:stretch/>
        </p:blipFill>
        <p:spPr>
          <a:xfrm>
            <a:off x="150724" y="2054408"/>
            <a:ext cx="3399138" cy="32691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AB7F85-FD8D-56B0-CE3E-CA6EE8EDFBD6}"/>
              </a:ext>
            </a:extLst>
          </p:cNvPr>
          <p:cNvSpPr/>
          <p:nvPr/>
        </p:nvSpPr>
        <p:spPr>
          <a:xfrm>
            <a:off x="204577" y="1977476"/>
            <a:ext cx="607948" cy="431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D9599F-9B1A-B133-3773-6057F9440071}"/>
              </a:ext>
            </a:extLst>
          </p:cNvPr>
          <p:cNvSpPr/>
          <p:nvPr/>
        </p:nvSpPr>
        <p:spPr>
          <a:xfrm>
            <a:off x="3692595" y="2152239"/>
            <a:ext cx="607948" cy="431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F9E44E2-D88F-ACAA-2ADA-84E760E2E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590" y="1760574"/>
            <a:ext cx="2008157" cy="4312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405A21-FA6C-D05C-E407-ABBC88E47FCA}"/>
              </a:ext>
            </a:extLst>
          </p:cNvPr>
          <p:cNvCxnSpPr>
            <a:cxnSpLocks/>
          </p:cNvCxnSpPr>
          <p:nvPr/>
        </p:nvCxnSpPr>
        <p:spPr>
          <a:xfrm>
            <a:off x="2919032" y="2365811"/>
            <a:ext cx="15503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E104613-C148-26B1-A170-BF99F23A0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976" y="1352754"/>
            <a:ext cx="4910768" cy="1578461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F265BA6-C29E-CDE0-412B-9A9C8AD63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354" y="3117335"/>
            <a:ext cx="4684442" cy="1238556"/>
          </a:xfrm>
          <a:prstGeom prst="rect">
            <a:avLst/>
          </a:prstGeom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331368-F06A-4827-C28E-7D0C1F407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613" y="4507601"/>
            <a:ext cx="4775570" cy="180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1D2F-D056-8E30-2BDA-4DA005E7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Metagenomic Binning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9F39EA3B-C204-3ED3-AC0B-3245D841A9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330"/>
          <a:stretch/>
        </p:blipFill>
        <p:spPr>
          <a:xfrm>
            <a:off x="700617" y="2636753"/>
            <a:ext cx="3011550" cy="1143000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318FF229-C719-805F-9612-1EF2B0251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433"/>
          <a:stretch/>
        </p:blipFill>
        <p:spPr>
          <a:xfrm>
            <a:off x="4899514" y="1750293"/>
            <a:ext cx="2575006" cy="2038994"/>
          </a:xfrm>
          <a:prstGeom prst="rect">
            <a:avLst/>
          </a:prstGeom>
        </p:spPr>
      </p:pic>
      <p:sp>
        <p:nvSpPr>
          <p:cNvPr id="6" name="Curved Up Arrow 5">
            <a:extLst>
              <a:ext uri="{FF2B5EF4-FFF2-40B4-BE49-F238E27FC236}">
                <a16:creationId xmlns:a16="http://schemas.microsoft.com/office/drawing/2014/main" id="{33BFB3FC-8629-E397-CD6C-A122F90782CF}"/>
              </a:ext>
            </a:extLst>
          </p:cNvPr>
          <p:cNvSpPr/>
          <p:nvPr/>
        </p:nvSpPr>
        <p:spPr>
          <a:xfrm>
            <a:off x="2425700" y="4422485"/>
            <a:ext cx="2806700" cy="558800"/>
          </a:xfrm>
          <a:prstGeom prst="curvedUpArrow">
            <a:avLst>
              <a:gd name="adj1" fmla="val 28980"/>
              <a:gd name="adj2" fmla="val 68542"/>
              <a:gd name="adj3" fmla="val 386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urved Up Arrow 6">
            <a:extLst>
              <a:ext uri="{FF2B5EF4-FFF2-40B4-BE49-F238E27FC236}">
                <a16:creationId xmlns:a16="http://schemas.microsoft.com/office/drawing/2014/main" id="{0766E64F-EBC1-BF3D-F420-684DA3D39FD1}"/>
              </a:ext>
            </a:extLst>
          </p:cNvPr>
          <p:cNvSpPr/>
          <p:nvPr/>
        </p:nvSpPr>
        <p:spPr>
          <a:xfrm>
            <a:off x="6959600" y="4422485"/>
            <a:ext cx="2806700" cy="558800"/>
          </a:xfrm>
          <a:prstGeom prst="curvedUpArrow">
            <a:avLst>
              <a:gd name="adj1" fmla="val 28980"/>
              <a:gd name="adj2" fmla="val 68542"/>
              <a:gd name="adj3" fmla="val 386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BA979-36DD-2EE2-D0FB-9505FEE8EF36}"/>
              </a:ext>
            </a:extLst>
          </p:cNvPr>
          <p:cNvSpPr txBox="1"/>
          <p:nvPr/>
        </p:nvSpPr>
        <p:spPr>
          <a:xfrm>
            <a:off x="2425700" y="5178348"/>
            <a:ext cx="280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Separate metagenomic sequences into bins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AD509-8741-1003-2348-8F51C5D8E68A}"/>
              </a:ext>
            </a:extLst>
          </p:cNvPr>
          <p:cNvSpPr txBox="1"/>
          <p:nvPr/>
        </p:nvSpPr>
        <p:spPr>
          <a:xfrm>
            <a:off x="7116610" y="5189762"/>
            <a:ext cx="249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Individually construct draft genomes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2B6972-A9A6-4205-BCD0-DE55F29ABE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98323" y="1906565"/>
            <a:ext cx="2049769" cy="1853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9191CA-7A2B-18F4-BE7A-8089564CB952}"/>
              </a:ext>
            </a:extLst>
          </p:cNvPr>
          <p:cNvSpPr txBox="1"/>
          <p:nvPr/>
        </p:nvSpPr>
        <p:spPr>
          <a:xfrm>
            <a:off x="700617" y="3764765"/>
            <a:ext cx="299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Metagenomic contigs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F545CF-17A5-7D82-5C72-6D967C94FD16}"/>
              </a:ext>
            </a:extLst>
          </p:cNvPr>
          <p:cNvSpPr txBox="1"/>
          <p:nvPr/>
        </p:nvSpPr>
        <p:spPr>
          <a:xfrm>
            <a:off x="4702672" y="3717322"/>
            <a:ext cx="280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Binned metagenomic contigs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0C56B-7246-1777-CEB8-42D4DD3FF7BE}"/>
              </a:ext>
            </a:extLst>
          </p:cNvPr>
          <p:cNvSpPr txBox="1"/>
          <p:nvPr/>
        </p:nvSpPr>
        <p:spPr>
          <a:xfrm>
            <a:off x="8506920" y="3844676"/>
            <a:ext cx="303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Partial/complete genomes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49E25-B366-7CD3-1F49-30E5B084C2E7}"/>
              </a:ext>
            </a:extLst>
          </p:cNvPr>
          <p:cNvSpPr txBox="1"/>
          <p:nvPr/>
        </p:nvSpPr>
        <p:spPr>
          <a:xfrm>
            <a:off x="2582710" y="5086013"/>
            <a:ext cx="24926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Metagenomics Binning</a:t>
            </a:r>
          </a:p>
        </p:txBody>
      </p:sp>
    </p:spTree>
    <p:extLst>
      <p:ext uri="{BB962C8B-B14F-4D97-AF65-F5344CB8AC3E}">
        <p14:creationId xmlns:p14="http://schemas.microsoft.com/office/powerpoint/2010/main" val="24231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1" grpId="0"/>
      <p:bldP spid="12" grpId="0"/>
      <p:bldP spid="13" grpId="0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B96E5-4243-3A5D-ECDE-B8C758FC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152578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Think twice before you trust a bin you get from any binning tool!</a:t>
            </a:r>
          </a:p>
        </p:txBody>
      </p:sp>
    </p:spTree>
    <p:extLst>
      <p:ext uri="{BB962C8B-B14F-4D97-AF65-F5344CB8AC3E}">
        <p14:creationId xmlns:p14="http://schemas.microsoft.com/office/powerpoint/2010/main" val="70408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24764-E162-A65D-BB32-FB1015DA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 public benchmark studies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6F48BA-1ABF-CF44-90A9-90E5D36E3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6" y="1352754"/>
            <a:ext cx="6681716" cy="1801526"/>
          </a:xfrm>
          <a:prstGeom prst="rect">
            <a:avLst/>
          </a:prstGeom>
        </p:spPr>
      </p:pic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BBDA38-46BC-FB39-3FD4-7D6C50DC9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2" t="18606" r="-1"/>
          <a:stretch/>
        </p:blipFill>
        <p:spPr>
          <a:xfrm>
            <a:off x="5964073" y="2093768"/>
            <a:ext cx="5976542" cy="3968668"/>
          </a:xfrm>
        </p:spPr>
      </p:pic>
    </p:spTree>
    <p:extLst>
      <p:ext uri="{BB962C8B-B14F-4D97-AF65-F5344CB8AC3E}">
        <p14:creationId xmlns:p14="http://schemas.microsoft.com/office/powerpoint/2010/main" val="4080504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42D8-C277-CB60-68DF-61D329D8A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Bins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35396-F2EA-FAF3-F09F-54360D2AD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89"/>
            <a:ext cx="9252857" cy="4530725"/>
          </a:xfrm>
        </p:spPr>
        <p:txBody>
          <a:bodyPr/>
          <a:lstStyle/>
          <a:p>
            <a:r>
              <a:rPr lang="en-GB" b="1" dirty="0"/>
              <a:t>AMBER</a:t>
            </a:r>
            <a:r>
              <a:rPr lang="en-GB" dirty="0"/>
              <a:t>: Assessment of Metagenome </a:t>
            </a:r>
            <a:r>
              <a:rPr lang="en-GB" dirty="0" err="1"/>
              <a:t>BinnERs</a:t>
            </a:r>
            <a:endParaRPr lang="en-GB" dirty="0"/>
          </a:p>
          <a:p>
            <a:pPr lvl="1"/>
            <a:r>
              <a:rPr lang="en-GB" dirty="0"/>
              <a:t>Only if you know the underlying species in your sample</a:t>
            </a:r>
          </a:p>
          <a:p>
            <a:pPr lvl="1"/>
            <a:r>
              <a:rPr lang="en-GB" dirty="0"/>
              <a:t>Precision, Recall, F1-score, etc.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err="1"/>
              <a:t>CheckM</a:t>
            </a:r>
            <a:endParaRPr lang="en-GB" b="1" dirty="0"/>
          </a:p>
          <a:p>
            <a:pPr lvl="1"/>
            <a:r>
              <a:rPr lang="en-GB" dirty="0"/>
              <a:t>Estimates genome completeness and contamination by using single-copy marker genes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E81D2D-A03E-D9A8-EA56-D37AE16E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4" y="4571251"/>
            <a:ext cx="6411685" cy="13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34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77CC-2286-C297-1E34-629B5D6F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Binning hands-on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629D7-2206-1273-4618-839FAEE69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189"/>
            <a:ext cx="11240069" cy="4530725"/>
          </a:xfrm>
        </p:spPr>
        <p:txBody>
          <a:bodyPr/>
          <a:lstStyle/>
          <a:p>
            <a:r>
              <a:rPr lang="en-GB" dirty="0"/>
              <a:t>Let’s run MetaBAT2 and refine bins using </a:t>
            </a:r>
            <a:r>
              <a:rPr lang="en-GB" dirty="0" err="1"/>
              <a:t>GraphBin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2"/>
              </a:rPr>
              <a:t>https://bioinf.cc/workshop2022/metagenomic-binning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96458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B2F-9E80-672A-880B-9212B446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MetaBAT2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82362-C273-1EDA-130F-32D2DA868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89"/>
            <a:ext cx="10680510" cy="4530725"/>
          </a:xfrm>
        </p:spPr>
        <p:txBody>
          <a:bodyPr/>
          <a:lstStyle/>
          <a:p>
            <a:r>
              <a:rPr lang="en-GB" dirty="0"/>
              <a:t>Run MetaBAT2</a:t>
            </a:r>
          </a:p>
          <a:p>
            <a:endParaRPr lang="en-GB" dirty="0"/>
          </a:p>
          <a:p>
            <a:pPr marL="0" indent="0" fontAlgn="base">
              <a:buNone/>
            </a:pP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	metabat2 -</a:t>
            </a:r>
            <a:r>
              <a:rPr lang="en-AU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AU" dirty="0" err="1">
                <a:latin typeface="Consolas" panose="020B0609020204030204" pitchFamily="49" charset="0"/>
                <a:cs typeface="Consolas" panose="020B0609020204030204" pitchFamily="49" charset="0"/>
              </a:rPr>
              <a:t>contigs.fasta</a:t>
            </a: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			-a </a:t>
            </a:r>
            <a:r>
              <a:rPr lang="en-AU" dirty="0" err="1">
                <a:latin typeface="Consolas" panose="020B0609020204030204" pitchFamily="49" charset="0"/>
                <a:cs typeface="Consolas" panose="020B0609020204030204" pitchFamily="49" charset="0"/>
              </a:rPr>
              <a:t>depth.txt</a:t>
            </a: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 -o </a:t>
            </a:r>
            <a:r>
              <a:rPr lang="en-AU" dirty="0" err="1">
                <a:latin typeface="Consolas" panose="020B0609020204030204" pitchFamily="49" charset="0"/>
                <a:cs typeface="Consolas" panose="020B0609020204030204" pitchFamily="49" charset="0"/>
              </a:rPr>
              <a:t>metabat_bins</a:t>
            </a: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/bin </a:t>
            </a:r>
          </a:p>
        </p:txBody>
      </p:sp>
    </p:spTree>
    <p:extLst>
      <p:ext uri="{BB962C8B-B14F-4D97-AF65-F5344CB8AC3E}">
        <p14:creationId xmlns:p14="http://schemas.microsoft.com/office/powerpoint/2010/main" val="2462982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B2F-9E80-672A-880B-9212B446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GraphBin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82362-C273-1EDA-130F-32D2DA868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89"/>
            <a:ext cx="10680510" cy="4530725"/>
          </a:xfrm>
        </p:spPr>
        <p:txBody>
          <a:bodyPr/>
          <a:lstStyle/>
          <a:p>
            <a:r>
              <a:rPr lang="en-GB" dirty="0" err="1"/>
              <a:t>Preprare</a:t>
            </a:r>
            <a:r>
              <a:rPr lang="en-GB" dirty="0"/>
              <a:t> results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python </a:t>
            </a:r>
            <a:r>
              <a:rPr lang="en-AU" dirty="0" err="1">
                <a:latin typeface="Consolas" panose="020B0609020204030204" pitchFamily="49" charset="0"/>
                <a:cs typeface="Consolas" panose="020B0609020204030204" pitchFamily="49" charset="0"/>
              </a:rPr>
              <a:t>prep_result.py</a:t>
            </a: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 --binned </a:t>
            </a:r>
            <a:r>
              <a:rPr lang="en-AU" dirty="0" err="1">
                <a:latin typeface="Consolas" panose="020B0609020204030204" pitchFamily="49" charset="0"/>
                <a:cs typeface="Consolas" panose="020B0609020204030204" pitchFamily="49" charset="0"/>
              </a:rPr>
              <a:t>metabat_bins</a:t>
            </a: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					   --output ./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Run </a:t>
            </a:r>
            <a:r>
              <a:rPr lang="en-GB" dirty="0" err="1"/>
              <a:t>GraphBin</a:t>
            </a:r>
            <a:endParaRPr lang="en-GB" dirty="0"/>
          </a:p>
          <a:p>
            <a:pPr marL="0" indent="0" fontAlgn="base">
              <a:buNone/>
            </a:pP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AU" dirty="0" err="1">
                <a:latin typeface="Consolas" panose="020B0609020204030204" pitchFamily="49" charset="0"/>
                <a:cs typeface="Consolas" panose="020B0609020204030204" pitchFamily="49" charset="0"/>
              </a:rPr>
              <a:t>graphbin</a:t>
            </a: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 --assembler spades </a:t>
            </a:r>
            <a:b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		--graph </a:t>
            </a:r>
            <a:r>
              <a:rPr lang="en-AU" dirty="0" err="1">
                <a:latin typeface="Consolas" panose="020B0609020204030204" pitchFamily="49" charset="0"/>
                <a:cs typeface="Consolas" panose="020B0609020204030204" pitchFamily="49" charset="0"/>
              </a:rPr>
              <a:t>assembly_graph_with_scaffolds.gfa</a:t>
            </a: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		--contigs </a:t>
            </a:r>
            <a:r>
              <a:rPr lang="en-AU" dirty="0" err="1">
                <a:latin typeface="Consolas" panose="020B0609020204030204" pitchFamily="49" charset="0"/>
                <a:cs typeface="Consolas" panose="020B0609020204030204" pitchFamily="49" charset="0"/>
              </a:rPr>
              <a:t>contigs.fasta</a:t>
            </a: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		--paths </a:t>
            </a:r>
            <a:r>
              <a:rPr lang="en-AU" dirty="0" err="1">
                <a:latin typeface="Consolas" panose="020B0609020204030204" pitchFamily="49" charset="0"/>
                <a:cs typeface="Consolas" panose="020B0609020204030204" pitchFamily="49" charset="0"/>
              </a:rPr>
              <a:t>contigs.paths</a:t>
            </a: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		--binned </a:t>
            </a:r>
            <a:r>
              <a:rPr lang="en-AU" dirty="0" err="1">
                <a:latin typeface="Consolas" panose="020B0609020204030204" pitchFamily="49" charset="0"/>
                <a:cs typeface="Consolas" panose="020B0609020204030204" pitchFamily="49" charset="0"/>
              </a:rPr>
              <a:t>initial_contig_bins.csv</a:t>
            </a:r>
            <a:r>
              <a:rPr lang="en-AU" dirty="0">
                <a:latin typeface="Consolas" panose="020B0609020204030204" pitchFamily="49" charset="0"/>
                <a:cs typeface="Consolas" panose="020B0609020204030204" pitchFamily="49" charset="0"/>
              </a:rPr>
              <a:t> --output ./ </a:t>
            </a:r>
          </a:p>
        </p:txBody>
      </p:sp>
    </p:spTree>
    <p:extLst>
      <p:ext uri="{BB962C8B-B14F-4D97-AF65-F5344CB8AC3E}">
        <p14:creationId xmlns:p14="http://schemas.microsoft.com/office/powerpoint/2010/main" val="54761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B1CE-8939-0F3B-BA68-1BDD118D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20486"/>
            <a:ext cx="10515600" cy="1811913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How do we separate contigs when we know almost nothing about the origins of our contigs at the end of assembly?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F3A5A543-9D34-D186-A85C-78B1B18249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330"/>
          <a:stretch/>
        </p:blipFill>
        <p:spPr>
          <a:xfrm>
            <a:off x="1531352" y="3585488"/>
            <a:ext cx="301155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4EED4-222C-0E9E-0DE7-14E3C745F2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49099" y="3144721"/>
            <a:ext cx="2049769" cy="1853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4C511C-1914-8F1D-8B15-5CDEAE103111}"/>
              </a:ext>
            </a:extLst>
          </p:cNvPr>
          <p:cNvSpPr txBox="1"/>
          <p:nvPr/>
        </p:nvSpPr>
        <p:spPr>
          <a:xfrm>
            <a:off x="1531352" y="4713500"/>
            <a:ext cx="299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Metagenomic contigs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FF08F-1897-841A-BEEA-B57B1FA9B60C}"/>
              </a:ext>
            </a:extLst>
          </p:cNvPr>
          <p:cNvSpPr txBox="1"/>
          <p:nvPr/>
        </p:nvSpPr>
        <p:spPr>
          <a:xfrm>
            <a:off x="7157696" y="5082832"/>
            <a:ext cx="303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Partial/complete genomes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ACB41-0732-1EB9-5FE9-3BAF309B8D47}"/>
              </a:ext>
            </a:extLst>
          </p:cNvPr>
          <p:cNvSpPr txBox="1"/>
          <p:nvPr/>
        </p:nvSpPr>
        <p:spPr>
          <a:xfrm>
            <a:off x="4363972" y="2786743"/>
            <a:ext cx="299210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387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48D-482D-62A4-E729-CFBD557A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Main Features Used in Binning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08852-9515-630E-F4D6-ECE6EEF1B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Sequence Composition</a:t>
            </a:r>
          </a:p>
          <a:p>
            <a:pPr lvl="1"/>
            <a:r>
              <a:rPr lang="en-GB" dirty="0"/>
              <a:t>Nucleotide composition</a:t>
            </a:r>
          </a:p>
          <a:p>
            <a:pPr lvl="1"/>
            <a:r>
              <a:rPr lang="en-GB" dirty="0"/>
              <a:t>No prior understanding of the likely origins of contigs</a:t>
            </a:r>
          </a:p>
          <a:p>
            <a:pPr lvl="1"/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Coverage</a:t>
            </a:r>
          </a:p>
          <a:p>
            <a:pPr lvl="1"/>
            <a:r>
              <a:rPr lang="en-GB" dirty="0"/>
              <a:t>How many copies of each genome where there in the original sample?</a:t>
            </a:r>
          </a:p>
          <a:p>
            <a:pPr lvl="1"/>
            <a:r>
              <a:rPr lang="en-GB" dirty="0"/>
              <a:t>Can get from sequencing data</a:t>
            </a:r>
          </a:p>
        </p:txBody>
      </p:sp>
    </p:spTree>
    <p:extLst>
      <p:ext uri="{BB962C8B-B14F-4D97-AF65-F5344CB8AC3E}">
        <p14:creationId xmlns:p14="http://schemas.microsoft.com/office/powerpoint/2010/main" val="342239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6187-EAFF-3CCC-81EC-892FDFA1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Sequence Composition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9D846590-3641-D1F6-5853-9B380B03A2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"/>
          <a:stretch/>
        </p:blipFill>
        <p:spPr>
          <a:xfrm>
            <a:off x="5366656" y="1222126"/>
            <a:ext cx="6651055" cy="505452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7EE0AB-190F-F950-F2D0-3B6191336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189"/>
            <a:ext cx="4528456" cy="4530725"/>
          </a:xfrm>
        </p:spPr>
        <p:txBody>
          <a:bodyPr/>
          <a:lstStyle/>
          <a:p>
            <a:r>
              <a:rPr lang="en-GB" dirty="0"/>
              <a:t>Consider </a:t>
            </a:r>
            <a:r>
              <a:rPr lang="en-GB" b="1" dirty="0"/>
              <a:t>oligonucleotide</a:t>
            </a:r>
            <a:r>
              <a:rPr lang="en-GB" dirty="0"/>
              <a:t> composition </a:t>
            </a:r>
          </a:p>
          <a:p>
            <a:endParaRPr lang="en-GB" dirty="0"/>
          </a:p>
          <a:p>
            <a:r>
              <a:rPr lang="en-GB" dirty="0"/>
              <a:t>Varies between species </a:t>
            </a:r>
          </a:p>
          <a:p>
            <a:r>
              <a:rPr lang="en-GB" dirty="0"/>
              <a:t>Conserved within a species</a:t>
            </a:r>
          </a:p>
        </p:txBody>
      </p:sp>
    </p:spTree>
    <p:extLst>
      <p:ext uri="{BB962C8B-B14F-4D97-AF65-F5344CB8AC3E}">
        <p14:creationId xmlns:p14="http://schemas.microsoft.com/office/powerpoint/2010/main" val="303071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1462-198E-E9C5-D7B2-B5E8DE41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Sequence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B142C-F74B-24C7-6DD2-AE3101FC6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can we determine the oligonucleotide composition?</a:t>
            </a:r>
          </a:p>
          <a:p>
            <a:endParaRPr lang="en-GB" dirty="0"/>
          </a:p>
          <a:p>
            <a:r>
              <a:rPr lang="en-GB" dirty="0"/>
              <a:t>How can we represent the oligonucleotide composition so that computers can understand?</a:t>
            </a:r>
          </a:p>
          <a:p>
            <a:endParaRPr lang="en-GB" dirty="0"/>
          </a:p>
          <a:p>
            <a:r>
              <a:rPr lang="en-GB" dirty="0"/>
              <a:t>What do computers understand? </a:t>
            </a:r>
            <a:r>
              <a:rPr lang="en-GB" dirty="0">
                <a:solidFill>
                  <a:srgbClr val="0C01F1"/>
                </a:solidFill>
              </a:rPr>
              <a:t>Numbers!</a:t>
            </a:r>
          </a:p>
        </p:txBody>
      </p:sp>
    </p:spTree>
    <p:extLst>
      <p:ext uri="{BB962C8B-B14F-4D97-AF65-F5344CB8AC3E}">
        <p14:creationId xmlns:p14="http://schemas.microsoft.com/office/powerpoint/2010/main" val="64298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C61D-01D1-507A-35C5-7DE0B6F6C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Sequence Composition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D2B0EB-B289-D4BA-C1BA-379621716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189"/>
            <a:ext cx="5557777" cy="4530725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AU" dirty="0"/>
              <a:t>Computer </a:t>
            </a:r>
            <a:r>
              <a:rPr lang="en-AU" b="1" dirty="0"/>
              <a:t>k-</a:t>
            </a:r>
            <a:r>
              <a:rPr lang="en-AU" b="1" dirty="0" err="1"/>
              <a:t>mer</a:t>
            </a:r>
            <a:r>
              <a:rPr lang="en-AU" b="1" dirty="0"/>
              <a:t> frequencies</a:t>
            </a:r>
          </a:p>
          <a:p>
            <a:pPr fontAlgn="base"/>
            <a:r>
              <a:rPr lang="en-AU" dirty="0"/>
              <a:t>A “</a:t>
            </a:r>
            <a:r>
              <a:rPr lang="en-AU" b="1" dirty="0"/>
              <a:t>k-</a:t>
            </a:r>
            <a:r>
              <a:rPr lang="en-AU" b="1" dirty="0" err="1"/>
              <a:t>mer</a:t>
            </a:r>
            <a:r>
              <a:rPr lang="en-AU" dirty="0"/>
              <a:t>” is a substring of length </a:t>
            </a:r>
            <a:r>
              <a:rPr lang="en-AU" b="1" dirty="0"/>
              <a:t>k</a:t>
            </a:r>
          </a:p>
          <a:p>
            <a:pPr fontAlgn="base"/>
            <a:endParaRPr lang="en-AU" dirty="0"/>
          </a:p>
          <a:p>
            <a:pPr fontAlgn="base"/>
            <a:r>
              <a:rPr lang="en-AU" dirty="0"/>
              <a:t>4 bases: {A, C, G, T}</a:t>
            </a:r>
          </a:p>
          <a:p>
            <a:pPr fontAlgn="base"/>
            <a:r>
              <a:rPr lang="en-AU" dirty="0"/>
              <a:t>4</a:t>
            </a:r>
            <a:r>
              <a:rPr lang="en-AU" baseline="30000" dirty="0"/>
              <a:t>k</a:t>
            </a:r>
            <a:r>
              <a:rPr lang="en-AU" dirty="0"/>
              <a:t> possible k-</a:t>
            </a:r>
            <a:r>
              <a:rPr lang="en-AU" dirty="0" err="1"/>
              <a:t>mers</a:t>
            </a:r>
            <a:endParaRPr lang="en-AU" dirty="0"/>
          </a:p>
          <a:p>
            <a:pPr fontAlgn="base"/>
            <a:r>
              <a:rPr lang="en-AU" dirty="0"/>
              <a:t>k=2: 4</a:t>
            </a:r>
            <a:r>
              <a:rPr lang="en-AU" baseline="30000" dirty="0"/>
              <a:t>2</a:t>
            </a:r>
            <a:r>
              <a:rPr lang="en-AU" dirty="0"/>
              <a:t> = 16</a:t>
            </a:r>
          </a:p>
          <a:p>
            <a:pPr fontAlgn="base"/>
            <a:r>
              <a:rPr lang="en-AU" dirty="0"/>
              <a:t>k=3: 4</a:t>
            </a:r>
            <a:r>
              <a:rPr lang="en-AU" baseline="30000" dirty="0"/>
              <a:t>3</a:t>
            </a:r>
            <a:r>
              <a:rPr lang="en-AU" dirty="0"/>
              <a:t> = 64</a:t>
            </a:r>
          </a:p>
          <a:p>
            <a:pPr fontAlgn="base"/>
            <a:r>
              <a:rPr lang="en-AU" dirty="0"/>
              <a:t>k=4: 4</a:t>
            </a:r>
            <a:r>
              <a:rPr lang="en-AU" baseline="30000" dirty="0"/>
              <a:t>4</a:t>
            </a:r>
            <a:r>
              <a:rPr lang="en-AU" dirty="0"/>
              <a:t> = 256</a:t>
            </a:r>
          </a:p>
          <a:p>
            <a:pPr fontAlgn="base"/>
            <a:r>
              <a:rPr lang="en-AU" dirty="0"/>
              <a:t>20 bp: 4</a:t>
            </a:r>
            <a:r>
              <a:rPr lang="en-AU" baseline="30000" dirty="0"/>
              <a:t>20</a:t>
            </a:r>
            <a:r>
              <a:rPr lang="en-AU" dirty="0"/>
              <a:t> = 1,099,511,627,776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AA349-6C3A-AF1C-85DB-90B8364C21C3}"/>
              </a:ext>
            </a:extLst>
          </p:cNvPr>
          <p:cNvSpPr txBox="1"/>
          <p:nvPr/>
        </p:nvSpPr>
        <p:spPr>
          <a:xfrm>
            <a:off x="5301205" y="1663216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endParaRPr lang="en-US" sz="2000" i="0" kern="0" dirty="0">
              <a:solidFill>
                <a:srgbClr val="000000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200025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TA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</a:t>
            </a:r>
            <a:endParaRPr lang="en-US" sz="2000" i="0" kern="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200025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A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AT</a:t>
            </a:r>
            <a:endParaRPr lang="en-US" sz="2000" i="0" kern="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2000250" lvl="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ATG</a:t>
            </a:r>
            <a:endParaRPr lang="en-US" sz="2000" i="0" kern="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2000250" lvl="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 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TG</a:t>
            </a:r>
            <a:r>
              <a:rPr lang="en-US" sz="2000" i="0" kern="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</a:t>
            </a:r>
            <a:endParaRPr lang="en-US" sz="2000" i="0" kern="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2000250" lvl="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  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</a:t>
            </a:r>
            <a:r>
              <a:rPr lang="en-US" sz="2000" i="0" kern="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CC</a:t>
            </a:r>
            <a:endParaRPr lang="en-US" sz="2000" i="0" kern="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2000250" lvl="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   </a:t>
            </a:r>
            <a:r>
              <a:rPr lang="en-US" sz="2000" i="0" kern="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CC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</a:t>
            </a:r>
            <a:endParaRPr lang="en-US" sz="2000" i="0" kern="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2000250" lvl="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    </a:t>
            </a:r>
            <a:r>
              <a:rPr lang="en-US" sz="2000" i="0" kern="0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AT</a:t>
            </a:r>
            <a:endParaRPr lang="en-US" sz="2000" i="0" kern="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2000250" lvl="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     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ATG</a:t>
            </a:r>
            <a:endParaRPr lang="en-US" sz="2000" i="0" kern="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2000250" lvl="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      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TG</a:t>
            </a:r>
            <a:r>
              <a:rPr lang="en-US" sz="2000" i="0" kern="0" dirty="0">
                <a:solidFill>
                  <a:srgbClr val="00B05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</a:t>
            </a:r>
            <a:endParaRPr lang="en-US" sz="2000" i="0" kern="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2000250" lvl="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       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</a:t>
            </a:r>
            <a:r>
              <a:rPr lang="en-US" sz="2000" i="0" kern="0" dirty="0">
                <a:solidFill>
                  <a:srgbClr val="00B05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GG</a:t>
            </a:r>
          </a:p>
          <a:p>
            <a:pPr marL="2000250" lvl="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        </a:t>
            </a:r>
            <a:r>
              <a:rPr lang="en-US" sz="2000" i="0" kern="0" dirty="0">
                <a:solidFill>
                  <a:srgbClr val="00B05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GG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</a:t>
            </a:r>
            <a:endParaRPr lang="en-US" sz="2000" i="0" kern="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2000250" lvl="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         </a:t>
            </a:r>
            <a:r>
              <a:rPr lang="en-US" sz="2000" i="0" kern="0" dirty="0">
                <a:solidFill>
                  <a:srgbClr val="00B05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AT</a:t>
            </a:r>
            <a:endParaRPr lang="en-US" sz="2000" i="0" kern="0" dirty="0"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marL="2000250" lvl="0" indent="8890" eaLnBrk="0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000" i="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                       </a:t>
            </a:r>
            <a:r>
              <a:rPr lang="en-US" sz="2000" i="0" kern="0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ATG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F1E053A-F7AB-DE5A-D9CC-64933209F11A}"/>
              </a:ext>
            </a:extLst>
          </p:cNvPr>
          <p:cNvSpPr txBox="1">
            <a:spLocks noChangeArrowheads="1"/>
          </p:cNvSpPr>
          <p:nvPr/>
        </p:nvSpPr>
        <p:spPr>
          <a:xfrm>
            <a:off x="6395977" y="1663216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3-mer composition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TA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ATG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CC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ATG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GG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ATG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marL="0" indent="0">
              <a:buFontTx/>
              <a:buNone/>
              <a:defRPr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  <a:defRPr/>
            </a:pPr>
            <a:endParaRPr lang="en-US" altLang="en-US" dirty="0">
              <a:latin typeface="Times New Roman" pitchFamily="18" charset="0"/>
              <a:ea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5011F-5261-40D6-4032-91FFCB55A1E0}"/>
              </a:ext>
            </a:extLst>
          </p:cNvPr>
          <p:cNvSpPr txBox="1"/>
          <p:nvPr/>
        </p:nvSpPr>
        <p:spPr>
          <a:xfrm>
            <a:off x="5472752" y="6410779"/>
            <a:ext cx="3932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Adapted from Prof Rob Edward’s slides</a:t>
            </a:r>
          </a:p>
        </p:txBody>
      </p:sp>
    </p:spTree>
    <p:extLst>
      <p:ext uri="{BB962C8B-B14F-4D97-AF65-F5344CB8AC3E}">
        <p14:creationId xmlns:p14="http://schemas.microsoft.com/office/powerpoint/2010/main" val="28363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1713</Words>
  <Application>Microsoft Macintosh PowerPoint</Application>
  <PresentationFormat>Widescreen</PresentationFormat>
  <Paragraphs>849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Consolas</vt:lpstr>
      <vt:lpstr>Courier New</vt:lpstr>
      <vt:lpstr>Times New Roman</vt:lpstr>
      <vt:lpstr>Custom Design</vt:lpstr>
      <vt:lpstr>Metagenomic Binning</vt:lpstr>
      <vt:lpstr>Jigsaw Puzzles</vt:lpstr>
      <vt:lpstr>Mixed-up Jigsaw Puzzles</vt:lpstr>
      <vt:lpstr>Metagenomic Binning</vt:lpstr>
      <vt:lpstr>How do we separate contigs when we know almost nothing about the origins of our contigs at the end of assembly?</vt:lpstr>
      <vt:lpstr>Two Main Features Used in Binning</vt:lpstr>
      <vt:lpstr>Sequence Composition</vt:lpstr>
      <vt:lpstr>Sequence Composition</vt:lpstr>
      <vt:lpstr>Sequence Composition</vt:lpstr>
      <vt:lpstr>Assume k=2</vt:lpstr>
      <vt:lpstr>Assume k=2</vt:lpstr>
      <vt:lpstr>Assume k=2</vt:lpstr>
      <vt:lpstr>Assume k=2</vt:lpstr>
      <vt:lpstr>Assume k=2</vt:lpstr>
      <vt:lpstr>Assume k=2</vt:lpstr>
      <vt:lpstr>Assume k=2</vt:lpstr>
      <vt:lpstr>Assume k=2</vt:lpstr>
      <vt:lpstr>Assume k=2</vt:lpstr>
      <vt:lpstr>Assume k=2</vt:lpstr>
      <vt:lpstr>Assume k=2</vt:lpstr>
      <vt:lpstr>Assume k=2</vt:lpstr>
      <vt:lpstr>Assume k=2</vt:lpstr>
      <vt:lpstr>When contig lengths are different</vt:lpstr>
      <vt:lpstr>Assume k=4</vt:lpstr>
      <vt:lpstr>Composition alone is not enough</vt:lpstr>
      <vt:lpstr>Composition alone is not enough</vt:lpstr>
      <vt:lpstr>Coverage</vt:lpstr>
      <vt:lpstr>Differential Coverage</vt:lpstr>
      <vt:lpstr>Hybrid Binning</vt:lpstr>
      <vt:lpstr>Many Automated Binning Tools</vt:lpstr>
      <vt:lpstr>Problems in Binning</vt:lpstr>
      <vt:lpstr>Problems in Binning</vt:lpstr>
      <vt:lpstr>Recall how we get contigs</vt:lpstr>
      <vt:lpstr>Current Binning Approaches</vt:lpstr>
      <vt:lpstr>Assembly Graph</vt:lpstr>
      <vt:lpstr>Assembly Graph</vt:lpstr>
      <vt:lpstr>Assembly Graph</vt:lpstr>
      <vt:lpstr>Assembly Graph</vt:lpstr>
      <vt:lpstr>Assembly Graphs in Metagenomic Binning</vt:lpstr>
      <vt:lpstr>Think twice before you trust a bin you get from any binning tool!</vt:lpstr>
      <vt:lpstr>See public benchmark studies</vt:lpstr>
      <vt:lpstr>Evaluating Bins</vt:lpstr>
      <vt:lpstr>Binning hands-on</vt:lpstr>
      <vt:lpstr>MetaBAT2</vt:lpstr>
      <vt:lpstr>GraphBin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Grigson</dc:creator>
  <cp:lastModifiedBy>Vijini Mallawaarachchi</cp:lastModifiedBy>
  <cp:revision>101</cp:revision>
  <dcterms:created xsi:type="dcterms:W3CDTF">2022-06-29T02:28:06Z</dcterms:created>
  <dcterms:modified xsi:type="dcterms:W3CDTF">2022-07-04T10:35:32Z</dcterms:modified>
</cp:coreProperties>
</file>